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Lst>
  <p:sldSz cy="6858000" cx="12192000"/>
  <p:notesSz cx="6858000" cy="9144000"/>
  <p:embeddedFontLst>
    <p:embeddedFont>
      <p:font typeface="Roboto"/>
      <p:regular r:id="rId100"/>
      <p:bold r:id="rId101"/>
      <p:italic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04" roundtripDataSignature="AMtx7mgGnhQlUt8sPCsmySwUQjq4ypAD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4" Type="http://customschemas.google.com/relationships/presentationmetadata" Target="meta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font" Target="fonts/Roboto-boldItalic.fntdata"/><Relationship Id="rId102" Type="http://schemas.openxmlformats.org/officeDocument/2006/relationships/font" Target="fonts/Roboto-italic.fntdata"/><Relationship Id="rId101" Type="http://schemas.openxmlformats.org/officeDocument/2006/relationships/font" Target="fonts/Roboto-bold.fntdata"/><Relationship Id="rId100" Type="http://schemas.openxmlformats.org/officeDocument/2006/relationships/font" Target="fonts/Roboto-regular.fntdata"/><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878cbd5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12878cbd54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2878cbd54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12878cbd54e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2878cbd54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12878cbd54e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2878cbd54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12878cbd54e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1b2d1bd1ba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11b2d1bd1ba_0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1b2d1bd1ba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11b2d1bd1ba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1b2d1bd1ba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11b2d1bd1ba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1b2d1bd1b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11b2d1bd1ba_0_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2878cbd54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g12878cbd54e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2878cbd54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12878cbd54e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2878cbd54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12878cbd54e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1b2d1bd1b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11b2d1bd1ba_0_3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11b2d1bd1ba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11b2d1bd1ba_0_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1b2d1bd1ba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11b2d1bd1ba_0_3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2878cbd54e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g12878cbd54e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2878cbd54e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g12878cbd54e_0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2878cbd54e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g12878cbd54e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12878cbd54e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g12878cbd54e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11b2d1bd1ba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g11b2d1bd1ba_0_2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f3ed19ce0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gf3ed19ce01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f3ed19ce0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f3ed19ce01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f3ed19ce0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gf3ed19ce01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f3ed19ce0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gf3ed19ce01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f3ed19ce0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gf3ed19ce01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12878cbd54e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g12878cbd54e_0_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12878cbd54e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g12878cbd54e_0_2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3363e667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g13363e6673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11b2d1bd1ba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g11b2d1bd1ba_0_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f3ed19ce01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gf3ed19ce01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f3ed19ce01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gf3ed19ce01_0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f3ed19ce01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gf3ed19ce01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f3ed19ce0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gf3ed19ce01_0_2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f3ed19ce01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gf3ed19ce01_0_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f3ed19ce01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gf3ed19ce01_0_2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13c3cfd5a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g13c3cfd5a3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13c3cfd5a3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g13c3cfd5a3a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3c3cfd5a3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g13c3cfd5a3a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b2d1bd1b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11b2d1bd1ba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f3ed19ce01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gf3ed19ce01_0_3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f3ed19ce01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gf3ed19ce01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f3ed19ce01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gf3ed19ce01_0_3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f3ed19ce01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gf3ed19ce01_0_3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f3ed19ce01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gf3ed19ce01_0_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f3ed19ce01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gf3ed19ce01_0_4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f3ed19ce01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gf3ed19ce01_0_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13c3cfd5a3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g13c3cfd5a3a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13c3cfd5a3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g13c3cfd5a3a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13c3cfd5a3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g13c3cfd5a3a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b2d1bd1b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11b2d1bd1ba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f3ed19ce01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gf3ed19ce01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f3ed19ce01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gf3ed19ce01_0_4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f3ed19ce01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gf3ed19ce01_0_4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f3ed19ce01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gf3ed19ce01_0_4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f3ed19ce01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gf3ed19ce01_0_5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f3ed19ce01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gf3ed19ce01_0_5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f3ed19ce01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gf3ed19ce01_0_5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f3ed19ce01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gf3ed19ce01_0_5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f3ed19ce01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gf3ed19ce01_0_5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13c3cfd5a3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g13c3cfd5a3a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b2d1bd1b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11b2d1bd1ba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g13c3cfd5a3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g13c3cfd5a3a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2" name="Shape 1542"/>
        <p:cNvGrpSpPr/>
        <p:nvPr/>
      </p:nvGrpSpPr>
      <p:grpSpPr>
        <a:xfrm>
          <a:off x="0" y="0"/>
          <a:ext cx="0" cy="0"/>
          <a:chOff x="0" y="0"/>
          <a:chExt cx="0" cy="0"/>
        </a:xfrm>
      </p:grpSpPr>
      <p:sp>
        <p:nvSpPr>
          <p:cNvPr id="1543" name="Google Shape;1543;g13c3cfd5a3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g13c3cfd5a3a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f3ed19ce0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gf3ed19ce01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12542e898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g12542e898e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12542e898e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g12542e898e6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gf3ed19ce01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gf3ed19ce01_0_6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9" name="Shape 1639"/>
        <p:cNvGrpSpPr/>
        <p:nvPr/>
      </p:nvGrpSpPr>
      <p:grpSpPr>
        <a:xfrm>
          <a:off x="0" y="0"/>
          <a:ext cx="0" cy="0"/>
          <a:chOff x="0" y="0"/>
          <a:chExt cx="0" cy="0"/>
        </a:xfrm>
      </p:grpSpPr>
      <p:sp>
        <p:nvSpPr>
          <p:cNvPr id="1640" name="Google Shape;1640;g12542e898e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g12542e898e6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g12542e898e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g12542e898e6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g12542e898e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g12542e898e6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g12542e898e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g12542e898e6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1b2d1bd1b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11b2d1bd1ba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g12542e898e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g12542e898e6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5" name="Shape 1745"/>
        <p:cNvGrpSpPr/>
        <p:nvPr/>
      </p:nvGrpSpPr>
      <p:grpSpPr>
        <a:xfrm>
          <a:off x="0" y="0"/>
          <a:ext cx="0" cy="0"/>
          <a:chOff x="0" y="0"/>
          <a:chExt cx="0" cy="0"/>
        </a:xfrm>
      </p:grpSpPr>
      <p:sp>
        <p:nvSpPr>
          <p:cNvPr id="1746" name="Google Shape;1746;g12542e898e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g12542e898e6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g12542e898e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g12542e898e6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g12542e898e6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g12542e898e6_0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g12542e898e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g12542e898e6_0_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12542e898e6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g12542e898e6_0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g13c3cfd5a3a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g13c3cfd5a3a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g13c3cfd5a3a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g13c3cfd5a3a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g13c3cfd5a3a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g13c3cfd5a3a_0_1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gf3ed19ce0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gf3ed19ce01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b2d1bd1ba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11b2d1bd1ba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g1278c898a0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g1278c898a0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1" name="Shape 1971"/>
        <p:cNvGrpSpPr/>
        <p:nvPr/>
      </p:nvGrpSpPr>
      <p:grpSpPr>
        <a:xfrm>
          <a:off x="0" y="0"/>
          <a:ext cx="0" cy="0"/>
          <a:chOff x="0" y="0"/>
          <a:chExt cx="0" cy="0"/>
        </a:xfrm>
      </p:grpSpPr>
      <p:sp>
        <p:nvSpPr>
          <p:cNvPr id="1972" name="Google Shape;1972;g1278c898a0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g1278c898a00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g1278c898a0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g1278c898a00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9" name="Shape 2009"/>
        <p:cNvGrpSpPr/>
        <p:nvPr/>
      </p:nvGrpSpPr>
      <p:grpSpPr>
        <a:xfrm>
          <a:off x="0" y="0"/>
          <a:ext cx="0" cy="0"/>
          <a:chOff x="0" y="0"/>
          <a:chExt cx="0" cy="0"/>
        </a:xfrm>
      </p:grpSpPr>
      <p:sp>
        <p:nvSpPr>
          <p:cNvPr id="2010" name="Google Shape;2010;g1278c898a0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g1278c898a00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8" name="Shape 2028"/>
        <p:cNvGrpSpPr/>
        <p:nvPr/>
      </p:nvGrpSpPr>
      <p:grpSpPr>
        <a:xfrm>
          <a:off x="0" y="0"/>
          <a:ext cx="0" cy="0"/>
          <a:chOff x="0" y="0"/>
          <a:chExt cx="0" cy="0"/>
        </a:xfrm>
      </p:grpSpPr>
      <p:sp>
        <p:nvSpPr>
          <p:cNvPr id="2029" name="Google Shape;202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grpSp>
        <p:nvGrpSpPr>
          <p:cNvPr id="12" name="Google Shape;12;p16"/>
          <p:cNvGrpSpPr/>
          <p:nvPr/>
        </p:nvGrpSpPr>
        <p:grpSpPr>
          <a:xfrm>
            <a:off x="6201388" y="0"/>
            <a:ext cx="5990612" cy="6858001"/>
            <a:chOff x="6201388" y="0"/>
            <a:chExt cx="5990612" cy="6858001"/>
          </a:xfrm>
        </p:grpSpPr>
        <p:sp>
          <p:nvSpPr>
            <p:cNvPr id="13" name="Google Shape;13;p16"/>
            <p:cNvSpPr/>
            <p:nvPr/>
          </p:nvSpPr>
          <p:spPr>
            <a:xfrm>
              <a:off x="6201388" y="354939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Google Shape;14;p16"/>
            <p:cNvSpPr/>
            <p:nvPr/>
          </p:nvSpPr>
          <p:spPr>
            <a:xfrm>
              <a:off x="6201389" y="1"/>
              <a:ext cx="1130725" cy="565575"/>
            </a:xfrm>
            <a:custGeom>
              <a:rect b="b" l="l" r="r" t="t"/>
              <a:pathLst>
                <a:path extrusionOk="0" h="565575" w="113072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16"/>
            <p:cNvSpPr/>
            <p:nvPr/>
          </p:nvSpPr>
          <p:spPr>
            <a:xfrm>
              <a:off x="7564255" y="6292426"/>
              <a:ext cx="1130723" cy="565575"/>
            </a:xfrm>
            <a:custGeom>
              <a:rect b="b" l="l" r="r" t="t"/>
              <a:pathLst>
                <a:path extrusionOk="0" h="565575" w="1130723">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16"/>
            <p:cNvSpPr/>
            <p:nvPr/>
          </p:nvSpPr>
          <p:spPr>
            <a:xfrm>
              <a:off x="7564253" y="354939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16"/>
            <p:cNvSpPr/>
            <p:nvPr/>
          </p:nvSpPr>
          <p:spPr>
            <a:xfrm>
              <a:off x="7564253" y="2177881"/>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16"/>
            <p:cNvSpPr/>
            <p:nvPr/>
          </p:nvSpPr>
          <p:spPr>
            <a:xfrm>
              <a:off x="7564253" y="806366"/>
              <a:ext cx="1130725" cy="11307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16"/>
            <p:cNvSpPr/>
            <p:nvPr/>
          </p:nvSpPr>
          <p:spPr>
            <a:xfrm>
              <a:off x="7564254" y="1"/>
              <a:ext cx="1130725" cy="565575"/>
            </a:xfrm>
            <a:custGeom>
              <a:rect b="b" l="l" r="r" t="t"/>
              <a:pathLst>
                <a:path extrusionOk="0" h="565575" w="113072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16"/>
            <p:cNvSpPr/>
            <p:nvPr/>
          </p:nvSpPr>
          <p:spPr>
            <a:xfrm>
              <a:off x="8927118" y="6292426"/>
              <a:ext cx="1130724" cy="565575"/>
            </a:xfrm>
            <a:custGeom>
              <a:rect b="b" l="l" r="r" t="t"/>
              <a:pathLst>
                <a:path extrusionOk="0" h="565575" w="1130724">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16"/>
            <p:cNvSpPr/>
            <p:nvPr/>
          </p:nvSpPr>
          <p:spPr>
            <a:xfrm>
              <a:off x="8927118" y="4920911"/>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 name="Google Shape;22;p16"/>
            <p:cNvSpPr/>
            <p:nvPr/>
          </p:nvSpPr>
          <p:spPr>
            <a:xfrm>
              <a:off x="8927118" y="3549396"/>
              <a:ext cx="1130725" cy="11307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 name="Google Shape;23;p16"/>
            <p:cNvSpPr/>
            <p:nvPr/>
          </p:nvSpPr>
          <p:spPr>
            <a:xfrm>
              <a:off x="8927118" y="2177881"/>
              <a:ext cx="1130725" cy="11307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16"/>
            <p:cNvSpPr/>
            <p:nvPr/>
          </p:nvSpPr>
          <p:spPr>
            <a:xfrm>
              <a:off x="8927118" y="80636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5" name="Google Shape;25;p16"/>
            <p:cNvSpPr/>
            <p:nvPr/>
          </p:nvSpPr>
          <p:spPr>
            <a:xfrm>
              <a:off x="8927117" y="0"/>
              <a:ext cx="1130726" cy="565576"/>
            </a:xfrm>
            <a:custGeom>
              <a:rect b="b" l="l" r="r" t="t"/>
              <a:pathLst>
                <a:path extrusionOk="0" h="565576" w="113072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16"/>
            <p:cNvSpPr/>
            <p:nvPr/>
          </p:nvSpPr>
          <p:spPr>
            <a:xfrm>
              <a:off x="10289984" y="6292426"/>
              <a:ext cx="1130724" cy="565575"/>
            </a:xfrm>
            <a:custGeom>
              <a:rect b="b" l="l" r="r" t="t"/>
              <a:pathLst>
                <a:path extrusionOk="0" h="565575" w="1130724">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 name="Google Shape;27;p16"/>
            <p:cNvSpPr/>
            <p:nvPr/>
          </p:nvSpPr>
          <p:spPr>
            <a:xfrm>
              <a:off x="10289984" y="4920911"/>
              <a:ext cx="1130725" cy="11307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 name="Google Shape;28;p16"/>
            <p:cNvSpPr/>
            <p:nvPr/>
          </p:nvSpPr>
          <p:spPr>
            <a:xfrm>
              <a:off x="10289984" y="354939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 name="Google Shape;29;p16"/>
            <p:cNvSpPr/>
            <p:nvPr/>
          </p:nvSpPr>
          <p:spPr>
            <a:xfrm>
              <a:off x="10289984" y="80636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16"/>
            <p:cNvSpPr/>
            <p:nvPr/>
          </p:nvSpPr>
          <p:spPr>
            <a:xfrm>
              <a:off x="10289983" y="0"/>
              <a:ext cx="1130726" cy="565576"/>
            </a:xfrm>
            <a:custGeom>
              <a:rect b="b" l="l" r="r" t="t"/>
              <a:pathLst>
                <a:path extrusionOk="0" h="565576" w="113072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 name="Google Shape;31;p16"/>
            <p:cNvSpPr/>
            <p:nvPr/>
          </p:nvSpPr>
          <p:spPr>
            <a:xfrm>
              <a:off x="11652854" y="6295069"/>
              <a:ext cx="539146" cy="562931"/>
            </a:xfrm>
            <a:custGeom>
              <a:rect b="b" l="l" r="r" t="t"/>
              <a:pathLst>
                <a:path extrusionOk="0" h="562931" w="539146">
                  <a:moveTo>
                    <a:pt x="539146" y="0"/>
                  </a:moveTo>
                  <a:lnTo>
                    <a:pt x="539146" y="562931"/>
                  </a:lnTo>
                  <a:lnTo>
                    <a:pt x="21" y="562931"/>
                  </a:lnTo>
                  <a:lnTo>
                    <a:pt x="0" y="562719"/>
                  </a:lnTo>
                  <a:cubicBezTo>
                    <a:pt x="0" y="289508"/>
                    <a:pt x="193796" y="61561"/>
                    <a:pt x="451422" y="88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 name="Google Shape;32;p16"/>
            <p:cNvSpPr/>
            <p:nvPr/>
          </p:nvSpPr>
          <p:spPr>
            <a:xfrm>
              <a:off x="11652853" y="4923555"/>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16"/>
            <p:cNvSpPr/>
            <p:nvPr/>
          </p:nvSpPr>
          <p:spPr>
            <a:xfrm>
              <a:off x="11652853" y="3552039"/>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16"/>
            <p:cNvSpPr/>
            <p:nvPr/>
          </p:nvSpPr>
          <p:spPr>
            <a:xfrm>
              <a:off x="11652853" y="2180524"/>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16"/>
            <p:cNvSpPr/>
            <p:nvPr/>
          </p:nvSpPr>
          <p:spPr>
            <a:xfrm>
              <a:off x="11652853" y="809010"/>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16"/>
            <p:cNvSpPr/>
            <p:nvPr/>
          </p:nvSpPr>
          <p:spPr>
            <a:xfrm>
              <a:off x="11652853" y="1"/>
              <a:ext cx="539147" cy="562933"/>
            </a:xfrm>
            <a:custGeom>
              <a:rect b="b" l="l" r="r" t="t"/>
              <a:pathLst>
                <a:path extrusionOk="0" h="562933" w="539147">
                  <a:moveTo>
                    <a:pt x="22" y="0"/>
                  </a:moveTo>
                  <a:lnTo>
                    <a:pt x="539147" y="0"/>
                  </a:lnTo>
                  <a:lnTo>
                    <a:pt x="539147" y="562933"/>
                  </a:lnTo>
                  <a:lnTo>
                    <a:pt x="451423" y="554090"/>
                  </a:lnTo>
                  <a:cubicBezTo>
                    <a:pt x="193797" y="501372"/>
                    <a:pt x="0" y="273425"/>
                    <a:pt x="0" y="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37" name="Google Shape;37;p16"/>
          <p:cNvSpPr txBox="1"/>
          <p:nvPr>
            <p:ph type="ctrTitle"/>
          </p:nvPr>
        </p:nvSpPr>
        <p:spPr>
          <a:xfrm>
            <a:off x="565150" y="768334"/>
            <a:ext cx="5066001" cy="286640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subTitle"/>
          </p:nvPr>
        </p:nvSpPr>
        <p:spPr>
          <a:xfrm>
            <a:off x="565150" y="4283239"/>
            <a:ext cx="5066001" cy="147517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900"/>
              </a:spcBef>
              <a:spcAft>
                <a:spcPts val="0"/>
              </a:spcAft>
              <a:buClr>
                <a:schemeClr val="dk1"/>
              </a:buClr>
              <a:buSzPts val="2000"/>
              <a:buNone/>
              <a:defRPr sz="2000"/>
            </a:lvl1pPr>
            <a:lvl2pPr lvl="1" algn="ctr">
              <a:lnSpc>
                <a:spcPct val="100000"/>
              </a:lnSpc>
              <a:spcBef>
                <a:spcPts val="900"/>
              </a:spcBef>
              <a:spcAft>
                <a:spcPts val="0"/>
              </a:spcAft>
              <a:buClr>
                <a:schemeClr val="dk1"/>
              </a:buClr>
              <a:buSzPts val="2000"/>
              <a:buNone/>
              <a:defRPr sz="2000"/>
            </a:lvl2pPr>
            <a:lvl3pPr lvl="2" algn="ctr">
              <a:lnSpc>
                <a:spcPct val="100000"/>
              </a:lnSpc>
              <a:spcBef>
                <a:spcPts val="900"/>
              </a:spcBef>
              <a:spcAft>
                <a:spcPts val="0"/>
              </a:spcAft>
              <a:buClr>
                <a:schemeClr val="dk1"/>
              </a:buClr>
              <a:buSzPts val="1800"/>
              <a:buNone/>
              <a:defRPr sz="1800"/>
            </a:lvl3pPr>
            <a:lvl4pPr lvl="3" algn="ctr">
              <a:lnSpc>
                <a:spcPct val="100000"/>
              </a:lnSpc>
              <a:spcBef>
                <a:spcPts val="900"/>
              </a:spcBef>
              <a:spcAft>
                <a:spcPts val="0"/>
              </a:spcAft>
              <a:buClr>
                <a:schemeClr val="dk1"/>
              </a:buClr>
              <a:buSzPts val="1600"/>
              <a:buNone/>
              <a:defRPr sz="1600"/>
            </a:lvl4pPr>
            <a:lvl5pPr lvl="4" algn="ctr">
              <a:lnSpc>
                <a:spcPct val="100000"/>
              </a:lnSpc>
              <a:spcBef>
                <a:spcPts val="9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6"/>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2" type="sldNum"/>
          </p:nvPr>
        </p:nvSpPr>
        <p:spPr>
          <a:xfrm>
            <a:off x="4817335"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16"/>
          <p:cNvCxnSpPr/>
          <p:nvPr/>
        </p:nvCxnSpPr>
        <p:spPr>
          <a:xfrm>
            <a:off x="565150" y="6087110"/>
            <a:ext cx="5066001"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9" name="Shape 179"/>
        <p:cNvGrpSpPr/>
        <p:nvPr/>
      </p:nvGrpSpPr>
      <p:grpSpPr>
        <a:xfrm>
          <a:off x="0" y="0"/>
          <a:ext cx="0" cy="0"/>
          <a:chOff x="0" y="0"/>
          <a:chExt cx="0" cy="0"/>
        </a:xfrm>
      </p:grpSpPr>
      <p:grpSp>
        <p:nvGrpSpPr>
          <p:cNvPr id="180" name="Google Shape;180;p25"/>
          <p:cNvGrpSpPr/>
          <p:nvPr/>
        </p:nvGrpSpPr>
        <p:grpSpPr>
          <a:xfrm>
            <a:off x="8928528" y="0"/>
            <a:ext cx="3263472" cy="6858000"/>
            <a:chOff x="8928528" y="0"/>
            <a:chExt cx="3263472" cy="6858000"/>
          </a:xfrm>
        </p:grpSpPr>
        <p:sp>
          <p:nvSpPr>
            <p:cNvPr id="181" name="Google Shape;181;p25"/>
            <p:cNvSpPr/>
            <p:nvPr/>
          </p:nvSpPr>
          <p:spPr>
            <a:xfrm>
              <a:off x="8928528" y="491812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25"/>
            <p:cNvSpPr/>
            <p:nvPr/>
          </p:nvSpPr>
          <p:spPr>
            <a:xfrm>
              <a:off x="8928528" y="0"/>
              <a:ext cx="1130724" cy="565573"/>
            </a:xfrm>
            <a:custGeom>
              <a:rect b="b" l="l" r="r" t="t"/>
              <a:pathLst>
                <a:path extrusionOk="0" h="565573" w="1130724">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5"/>
            <p:cNvSpPr/>
            <p:nvPr/>
          </p:nvSpPr>
          <p:spPr>
            <a:xfrm>
              <a:off x="10291391" y="6292417"/>
              <a:ext cx="1130724" cy="565583"/>
            </a:xfrm>
            <a:custGeom>
              <a:rect b="b" l="l" r="r" t="t"/>
              <a:pathLst>
                <a:path extrusionOk="0" h="565583" w="1130724">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25"/>
            <p:cNvSpPr/>
            <p:nvPr/>
          </p:nvSpPr>
          <p:spPr>
            <a:xfrm>
              <a:off x="10291392"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25"/>
            <p:cNvSpPr/>
            <p:nvPr/>
          </p:nvSpPr>
          <p:spPr>
            <a:xfrm>
              <a:off x="10291392" y="2177876"/>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25"/>
            <p:cNvSpPr/>
            <p:nvPr/>
          </p:nvSpPr>
          <p:spPr>
            <a:xfrm>
              <a:off x="10291392" y="806363"/>
              <a:ext cx="1130724" cy="113072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25"/>
            <p:cNvSpPr/>
            <p:nvPr/>
          </p:nvSpPr>
          <p:spPr>
            <a:xfrm>
              <a:off x="10291392"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25"/>
            <p:cNvSpPr/>
            <p:nvPr/>
          </p:nvSpPr>
          <p:spPr>
            <a:xfrm>
              <a:off x="11654256" y="6295201"/>
              <a:ext cx="537744" cy="562799"/>
            </a:xfrm>
            <a:custGeom>
              <a:rect b="b" l="l" r="r" t="t"/>
              <a:pathLst>
                <a:path extrusionOk="0" h="562799" w="537744">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25"/>
            <p:cNvSpPr/>
            <p:nvPr/>
          </p:nvSpPr>
          <p:spPr>
            <a:xfrm>
              <a:off x="11654256" y="4923687"/>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25"/>
            <p:cNvSpPr/>
            <p:nvPr/>
          </p:nvSpPr>
          <p:spPr>
            <a:xfrm>
              <a:off x="11654256" y="3552173"/>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25"/>
            <p:cNvSpPr/>
            <p:nvPr/>
          </p:nvSpPr>
          <p:spPr>
            <a:xfrm>
              <a:off x="11654256" y="2180659"/>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25"/>
            <p:cNvSpPr/>
            <p:nvPr/>
          </p:nvSpPr>
          <p:spPr>
            <a:xfrm>
              <a:off x="11654256" y="809146"/>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25"/>
            <p:cNvSpPr/>
            <p:nvPr/>
          </p:nvSpPr>
          <p:spPr>
            <a:xfrm>
              <a:off x="11654256" y="0"/>
              <a:ext cx="537744" cy="562788"/>
            </a:xfrm>
            <a:custGeom>
              <a:rect b="b" l="l" r="r" t="t"/>
              <a:pathLst>
                <a:path extrusionOk="0" h="562788" w="537744">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4" name="Google Shape;194;p25"/>
          <p:cNvSpPr txBox="1"/>
          <p:nvPr>
            <p:ph type="title"/>
          </p:nvPr>
        </p:nvSpPr>
        <p:spPr>
          <a:xfrm>
            <a:off x="565150" y="770890"/>
            <a:ext cx="7335835" cy="126898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25"/>
          <p:cNvSpPr txBox="1"/>
          <p:nvPr>
            <p:ph idx="1" type="body"/>
          </p:nvPr>
        </p:nvSpPr>
        <p:spPr>
          <a:xfrm rot="5400000">
            <a:off x="2432462" y="292704"/>
            <a:ext cx="3601212" cy="733583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Clr>
                <a:schemeClr val="dk1"/>
              </a:buClr>
              <a:buSzPts val="1800"/>
              <a:buChar char="•"/>
              <a:defRPr/>
            </a:lvl1pPr>
            <a:lvl2pPr indent="-342900" lvl="1" marL="914400" algn="l">
              <a:lnSpc>
                <a:spcPct val="100000"/>
              </a:lnSpc>
              <a:spcBef>
                <a:spcPts val="9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342900" lvl="3" marL="1828800" algn="l">
              <a:lnSpc>
                <a:spcPct val="100000"/>
              </a:lnSpc>
              <a:spcBef>
                <a:spcPts val="900"/>
              </a:spcBef>
              <a:spcAft>
                <a:spcPts val="0"/>
              </a:spcAft>
              <a:buClr>
                <a:schemeClr val="dk1"/>
              </a:buClr>
              <a:buSzPts val="1800"/>
              <a:buChar char="•"/>
              <a:defRPr/>
            </a:lvl4pPr>
            <a:lvl5pPr indent="-342900" lvl="4" marL="2286000" algn="l">
              <a:lnSpc>
                <a:spcPct val="100000"/>
              </a:lnSpc>
              <a:spcBef>
                <a:spcPts val="9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25"/>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5"/>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5"/>
          <p:cNvSpPr txBox="1"/>
          <p:nvPr>
            <p:ph idx="12" type="sldNum"/>
          </p:nvPr>
        </p:nvSpPr>
        <p:spPr>
          <a:xfrm>
            <a:off x="7086480"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99" name="Google Shape;199;p25"/>
          <p:cNvCxnSpPr/>
          <p:nvPr/>
        </p:nvCxnSpPr>
        <p:spPr>
          <a:xfrm>
            <a:off x="565150" y="6087110"/>
            <a:ext cx="7335146"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0" name="Shape 200"/>
        <p:cNvGrpSpPr/>
        <p:nvPr/>
      </p:nvGrpSpPr>
      <p:grpSpPr>
        <a:xfrm>
          <a:off x="0" y="0"/>
          <a:ext cx="0" cy="0"/>
          <a:chOff x="0" y="0"/>
          <a:chExt cx="0" cy="0"/>
        </a:xfrm>
      </p:grpSpPr>
      <p:grpSp>
        <p:nvGrpSpPr>
          <p:cNvPr id="201" name="Google Shape;201;p26"/>
          <p:cNvGrpSpPr/>
          <p:nvPr/>
        </p:nvGrpSpPr>
        <p:grpSpPr>
          <a:xfrm>
            <a:off x="10290315" y="0"/>
            <a:ext cx="1901686" cy="6858000"/>
            <a:chOff x="10290315" y="0"/>
            <a:chExt cx="1901686" cy="6858000"/>
          </a:xfrm>
        </p:grpSpPr>
        <p:sp>
          <p:nvSpPr>
            <p:cNvPr id="202" name="Google Shape;202;p2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2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2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5" name="Google Shape;205;p2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2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7" name="Google Shape;207;p2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08" name="Google Shape;208;p26"/>
          <p:cNvSpPr txBox="1"/>
          <p:nvPr>
            <p:ph type="title"/>
          </p:nvPr>
        </p:nvSpPr>
        <p:spPr>
          <a:xfrm rot="5400000">
            <a:off x="7692050" y="2234675"/>
            <a:ext cx="4784598" cy="226850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26"/>
          <p:cNvSpPr txBox="1"/>
          <p:nvPr>
            <p:ph idx="1" type="body"/>
          </p:nvPr>
        </p:nvSpPr>
        <p:spPr>
          <a:xfrm rot="5400000">
            <a:off x="2304880" y="-763100"/>
            <a:ext cx="4784598" cy="826405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Clr>
                <a:schemeClr val="dk1"/>
              </a:buClr>
              <a:buSzPts val="1800"/>
              <a:buChar char="•"/>
              <a:defRPr/>
            </a:lvl1pPr>
            <a:lvl2pPr indent="-342900" lvl="1" marL="914400" algn="l">
              <a:lnSpc>
                <a:spcPct val="100000"/>
              </a:lnSpc>
              <a:spcBef>
                <a:spcPts val="9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342900" lvl="3" marL="1828800" algn="l">
              <a:lnSpc>
                <a:spcPct val="100000"/>
              </a:lnSpc>
              <a:spcBef>
                <a:spcPts val="900"/>
              </a:spcBef>
              <a:spcAft>
                <a:spcPts val="0"/>
              </a:spcAft>
              <a:buClr>
                <a:schemeClr val="dk1"/>
              </a:buClr>
              <a:buSzPts val="1800"/>
              <a:buChar char="•"/>
              <a:defRPr/>
            </a:lvl4pPr>
            <a:lvl5pPr indent="-342900" lvl="4" marL="2286000" algn="l">
              <a:lnSpc>
                <a:spcPct val="100000"/>
              </a:lnSpc>
              <a:spcBef>
                <a:spcPts val="9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26"/>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26"/>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6"/>
          <p:cNvSpPr txBox="1"/>
          <p:nvPr>
            <p:ph idx="12" type="sldNum"/>
          </p:nvPr>
        </p:nvSpPr>
        <p:spPr>
          <a:xfrm>
            <a:off x="10809678"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13" name="Google Shape;213;p26"/>
          <p:cNvCxnSpPr/>
          <p:nvPr/>
        </p:nvCxnSpPr>
        <p:spPr>
          <a:xfrm>
            <a:off x="565150" y="6087110"/>
            <a:ext cx="11058344"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grpSp>
        <p:nvGrpSpPr>
          <p:cNvPr id="44" name="Google Shape;44;p17"/>
          <p:cNvGrpSpPr/>
          <p:nvPr/>
        </p:nvGrpSpPr>
        <p:grpSpPr>
          <a:xfrm>
            <a:off x="8928528" y="0"/>
            <a:ext cx="3263472" cy="6858000"/>
            <a:chOff x="8928528" y="0"/>
            <a:chExt cx="3263472" cy="6858000"/>
          </a:xfrm>
        </p:grpSpPr>
        <p:sp>
          <p:nvSpPr>
            <p:cNvPr id="45" name="Google Shape;45;p17"/>
            <p:cNvSpPr/>
            <p:nvPr/>
          </p:nvSpPr>
          <p:spPr>
            <a:xfrm>
              <a:off x="8928528" y="806362"/>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 name="Google Shape;46;p17"/>
            <p:cNvSpPr/>
            <p:nvPr/>
          </p:nvSpPr>
          <p:spPr>
            <a:xfrm>
              <a:off x="8928528" y="0"/>
              <a:ext cx="1130724" cy="565573"/>
            </a:xfrm>
            <a:custGeom>
              <a:rect b="b" l="l" r="r" t="t"/>
              <a:pathLst>
                <a:path extrusionOk="0" h="565573" w="1130724">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 name="Google Shape;47;p17"/>
            <p:cNvSpPr/>
            <p:nvPr/>
          </p:nvSpPr>
          <p:spPr>
            <a:xfrm>
              <a:off x="10291391" y="6292417"/>
              <a:ext cx="1130724" cy="565583"/>
            </a:xfrm>
            <a:custGeom>
              <a:rect b="b" l="l" r="r" t="t"/>
              <a:pathLst>
                <a:path extrusionOk="0" h="565583" w="1130724">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 name="Google Shape;48;p17"/>
            <p:cNvSpPr/>
            <p:nvPr/>
          </p:nvSpPr>
          <p:spPr>
            <a:xfrm>
              <a:off x="10291392"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 name="Google Shape;49;p17"/>
            <p:cNvSpPr/>
            <p:nvPr/>
          </p:nvSpPr>
          <p:spPr>
            <a:xfrm>
              <a:off x="10291392" y="2177876"/>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17"/>
            <p:cNvSpPr/>
            <p:nvPr/>
          </p:nvSpPr>
          <p:spPr>
            <a:xfrm>
              <a:off x="10291392" y="806363"/>
              <a:ext cx="1130724" cy="113072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17"/>
            <p:cNvSpPr/>
            <p:nvPr/>
          </p:nvSpPr>
          <p:spPr>
            <a:xfrm>
              <a:off x="10291392"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 name="Google Shape;52;p17"/>
            <p:cNvSpPr/>
            <p:nvPr/>
          </p:nvSpPr>
          <p:spPr>
            <a:xfrm>
              <a:off x="11654256" y="6295201"/>
              <a:ext cx="537744" cy="562799"/>
            </a:xfrm>
            <a:custGeom>
              <a:rect b="b" l="l" r="r" t="t"/>
              <a:pathLst>
                <a:path extrusionOk="0" h="562799" w="537744">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17"/>
            <p:cNvSpPr/>
            <p:nvPr/>
          </p:nvSpPr>
          <p:spPr>
            <a:xfrm>
              <a:off x="11654256" y="4923687"/>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 name="Google Shape;54;p17"/>
            <p:cNvSpPr/>
            <p:nvPr/>
          </p:nvSpPr>
          <p:spPr>
            <a:xfrm>
              <a:off x="11654256" y="3552173"/>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 name="Google Shape;55;p17"/>
            <p:cNvSpPr/>
            <p:nvPr/>
          </p:nvSpPr>
          <p:spPr>
            <a:xfrm>
              <a:off x="11654256" y="2180659"/>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 name="Google Shape;56;p17"/>
            <p:cNvSpPr/>
            <p:nvPr/>
          </p:nvSpPr>
          <p:spPr>
            <a:xfrm>
              <a:off x="11654256" y="809146"/>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17"/>
            <p:cNvSpPr/>
            <p:nvPr/>
          </p:nvSpPr>
          <p:spPr>
            <a:xfrm>
              <a:off x="11654256" y="0"/>
              <a:ext cx="537744" cy="562788"/>
            </a:xfrm>
            <a:custGeom>
              <a:rect b="b" l="l" r="r" t="t"/>
              <a:pathLst>
                <a:path extrusionOk="0" h="562788" w="537744">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8" name="Google Shape;58;p17"/>
          <p:cNvSpPr txBox="1"/>
          <p:nvPr>
            <p:ph type="title"/>
          </p:nvPr>
        </p:nvSpPr>
        <p:spPr>
          <a:xfrm>
            <a:off x="565150" y="770890"/>
            <a:ext cx="7335835" cy="126898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7"/>
          <p:cNvSpPr txBox="1"/>
          <p:nvPr>
            <p:ph idx="1" type="body"/>
          </p:nvPr>
        </p:nvSpPr>
        <p:spPr>
          <a:xfrm>
            <a:off x="565150" y="2160016"/>
            <a:ext cx="7335835" cy="360121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Clr>
                <a:schemeClr val="dk1"/>
              </a:buClr>
              <a:buSzPts val="1800"/>
              <a:buChar char="•"/>
              <a:defRPr/>
            </a:lvl1pPr>
            <a:lvl2pPr indent="-342900" lvl="1" marL="914400" algn="l">
              <a:lnSpc>
                <a:spcPct val="100000"/>
              </a:lnSpc>
              <a:spcBef>
                <a:spcPts val="9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342900" lvl="3" marL="1828800" algn="l">
              <a:lnSpc>
                <a:spcPct val="100000"/>
              </a:lnSpc>
              <a:spcBef>
                <a:spcPts val="900"/>
              </a:spcBef>
              <a:spcAft>
                <a:spcPts val="0"/>
              </a:spcAft>
              <a:buClr>
                <a:schemeClr val="dk1"/>
              </a:buClr>
              <a:buSzPts val="1800"/>
              <a:buChar char="•"/>
              <a:defRPr/>
            </a:lvl4pPr>
            <a:lvl5pPr indent="-342900" lvl="4" marL="2286000" algn="l">
              <a:lnSpc>
                <a:spcPct val="100000"/>
              </a:lnSpc>
              <a:spcBef>
                <a:spcPts val="9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7"/>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7"/>
          <p:cNvSpPr txBox="1"/>
          <p:nvPr>
            <p:ph idx="12" type="sldNum"/>
          </p:nvPr>
        </p:nvSpPr>
        <p:spPr>
          <a:xfrm>
            <a:off x="7087169"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17"/>
          <p:cNvCxnSpPr/>
          <p:nvPr/>
        </p:nvCxnSpPr>
        <p:spPr>
          <a:xfrm>
            <a:off x="565150" y="6087110"/>
            <a:ext cx="7335835"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8"/>
          <p:cNvGrpSpPr/>
          <p:nvPr/>
        </p:nvGrpSpPr>
        <p:grpSpPr>
          <a:xfrm>
            <a:off x="6201388" y="0"/>
            <a:ext cx="5990612" cy="6858001"/>
            <a:chOff x="6201388" y="0"/>
            <a:chExt cx="5990612" cy="6858001"/>
          </a:xfrm>
        </p:grpSpPr>
        <p:sp>
          <p:nvSpPr>
            <p:cNvPr id="66" name="Google Shape;66;p18"/>
            <p:cNvSpPr/>
            <p:nvPr/>
          </p:nvSpPr>
          <p:spPr>
            <a:xfrm>
              <a:off x="6201388" y="354939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18"/>
            <p:cNvSpPr/>
            <p:nvPr/>
          </p:nvSpPr>
          <p:spPr>
            <a:xfrm>
              <a:off x="6201389" y="1"/>
              <a:ext cx="1130725" cy="565575"/>
            </a:xfrm>
            <a:custGeom>
              <a:rect b="b" l="l" r="r" t="t"/>
              <a:pathLst>
                <a:path extrusionOk="0" h="565575" w="113072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18"/>
            <p:cNvSpPr/>
            <p:nvPr/>
          </p:nvSpPr>
          <p:spPr>
            <a:xfrm>
              <a:off x="7564255" y="6292426"/>
              <a:ext cx="1130723" cy="565575"/>
            </a:xfrm>
            <a:custGeom>
              <a:rect b="b" l="l" r="r" t="t"/>
              <a:pathLst>
                <a:path extrusionOk="0" h="565575" w="1130723">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 name="Google Shape;69;p18"/>
            <p:cNvSpPr/>
            <p:nvPr/>
          </p:nvSpPr>
          <p:spPr>
            <a:xfrm>
              <a:off x="7564253" y="354939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 name="Google Shape;70;p18"/>
            <p:cNvSpPr/>
            <p:nvPr/>
          </p:nvSpPr>
          <p:spPr>
            <a:xfrm>
              <a:off x="7564253" y="2177881"/>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 name="Google Shape;71;p18"/>
            <p:cNvSpPr/>
            <p:nvPr/>
          </p:nvSpPr>
          <p:spPr>
            <a:xfrm>
              <a:off x="7564253" y="806366"/>
              <a:ext cx="1130725" cy="11307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18"/>
            <p:cNvSpPr/>
            <p:nvPr/>
          </p:nvSpPr>
          <p:spPr>
            <a:xfrm>
              <a:off x="7564254" y="1"/>
              <a:ext cx="1130725" cy="565575"/>
            </a:xfrm>
            <a:custGeom>
              <a:rect b="b" l="l" r="r" t="t"/>
              <a:pathLst>
                <a:path extrusionOk="0" h="565575" w="113072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18"/>
            <p:cNvSpPr/>
            <p:nvPr/>
          </p:nvSpPr>
          <p:spPr>
            <a:xfrm>
              <a:off x="8927118" y="6292426"/>
              <a:ext cx="1130724" cy="565575"/>
            </a:xfrm>
            <a:custGeom>
              <a:rect b="b" l="l" r="r" t="t"/>
              <a:pathLst>
                <a:path extrusionOk="0" h="565575" w="1130724">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18"/>
            <p:cNvSpPr/>
            <p:nvPr/>
          </p:nvSpPr>
          <p:spPr>
            <a:xfrm>
              <a:off x="8927118" y="4920911"/>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18"/>
            <p:cNvSpPr/>
            <p:nvPr/>
          </p:nvSpPr>
          <p:spPr>
            <a:xfrm>
              <a:off x="8927118" y="3549396"/>
              <a:ext cx="1130725" cy="11307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 name="Google Shape;76;p18"/>
            <p:cNvSpPr/>
            <p:nvPr/>
          </p:nvSpPr>
          <p:spPr>
            <a:xfrm>
              <a:off x="8927118" y="2177881"/>
              <a:ext cx="1130725" cy="11307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18"/>
            <p:cNvSpPr/>
            <p:nvPr/>
          </p:nvSpPr>
          <p:spPr>
            <a:xfrm>
              <a:off x="8927118" y="80636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18"/>
            <p:cNvSpPr/>
            <p:nvPr/>
          </p:nvSpPr>
          <p:spPr>
            <a:xfrm>
              <a:off x="8927117" y="0"/>
              <a:ext cx="1130726" cy="565576"/>
            </a:xfrm>
            <a:custGeom>
              <a:rect b="b" l="l" r="r" t="t"/>
              <a:pathLst>
                <a:path extrusionOk="0" h="565576" w="113072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18"/>
            <p:cNvSpPr/>
            <p:nvPr/>
          </p:nvSpPr>
          <p:spPr>
            <a:xfrm>
              <a:off x="10289984" y="6292426"/>
              <a:ext cx="1130724" cy="565575"/>
            </a:xfrm>
            <a:custGeom>
              <a:rect b="b" l="l" r="r" t="t"/>
              <a:pathLst>
                <a:path extrusionOk="0" h="565575" w="1130724">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 name="Google Shape;80;p18"/>
            <p:cNvSpPr/>
            <p:nvPr/>
          </p:nvSpPr>
          <p:spPr>
            <a:xfrm>
              <a:off x="10289984" y="4920911"/>
              <a:ext cx="1130725" cy="11307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 name="Google Shape;81;p18"/>
            <p:cNvSpPr/>
            <p:nvPr/>
          </p:nvSpPr>
          <p:spPr>
            <a:xfrm>
              <a:off x="10289984" y="354939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 name="Google Shape;82;p18"/>
            <p:cNvSpPr/>
            <p:nvPr/>
          </p:nvSpPr>
          <p:spPr>
            <a:xfrm>
              <a:off x="10289984" y="806366"/>
              <a:ext cx="1130725" cy="113072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 name="Google Shape;83;p18"/>
            <p:cNvSpPr/>
            <p:nvPr/>
          </p:nvSpPr>
          <p:spPr>
            <a:xfrm>
              <a:off x="10289983" y="0"/>
              <a:ext cx="1130726" cy="565576"/>
            </a:xfrm>
            <a:custGeom>
              <a:rect b="b" l="l" r="r" t="t"/>
              <a:pathLst>
                <a:path extrusionOk="0" h="565576" w="113072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 name="Google Shape;84;p18"/>
            <p:cNvSpPr/>
            <p:nvPr/>
          </p:nvSpPr>
          <p:spPr>
            <a:xfrm>
              <a:off x="11652854" y="6295069"/>
              <a:ext cx="539146" cy="562931"/>
            </a:xfrm>
            <a:custGeom>
              <a:rect b="b" l="l" r="r" t="t"/>
              <a:pathLst>
                <a:path extrusionOk="0" h="562931" w="539146">
                  <a:moveTo>
                    <a:pt x="539146" y="0"/>
                  </a:moveTo>
                  <a:lnTo>
                    <a:pt x="539146" y="562931"/>
                  </a:lnTo>
                  <a:lnTo>
                    <a:pt x="21" y="562931"/>
                  </a:lnTo>
                  <a:lnTo>
                    <a:pt x="0" y="562719"/>
                  </a:lnTo>
                  <a:cubicBezTo>
                    <a:pt x="0" y="289508"/>
                    <a:pt x="193796" y="61561"/>
                    <a:pt x="451422" y="88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18"/>
            <p:cNvSpPr/>
            <p:nvPr/>
          </p:nvSpPr>
          <p:spPr>
            <a:xfrm>
              <a:off x="11652853" y="4923555"/>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8"/>
            <p:cNvSpPr/>
            <p:nvPr/>
          </p:nvSpPr>
          <p:spPr>
            <a:xfrm>
              <a:off x="11652853" y="3552039"/>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 name="Google Shape;87;p18"/>
            <p:cNvSpPr/>
            <p:nvPr/>
          </p:nvSpPr>
          <p:spPr>
            <a:xfrm>
              <a:off x="11652853" y="2180524"/>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18"/>
            <p:cNvSpPr/>
            <p:nvPr/>
          </p:nvSpPr>
          <p:spPr>
            <a:xfrm>
              <a:off x="11652853" y="809010"/>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18"/>
            <p:cNvSpPr/>
            <p:nvPr/>
          </p:nvSpPr>
          <p:spPr>
            <a:xfrm>
              <a:off x="11652853" y="1"/>
              <a:ext cx="539147" cy="562933"/>
            </a:xfrm>
            <a:custGeom>
              <a:rect b="b" l="l" r="r" t="t"/>
              <a:pathLst>
                <a:path extrusionOk="0" h="562933" w="539147">
                  <a:moveTo>
                    <a:pt x="22" y="0"/>
                  </a:moveTo>
                  <a:lnTo>
                    <a:pt x="539147" y="0"/>
                  </a:lnTo>
                  <a:lnTo>
                    <a:pt x="539147" y="562933"/>
                  </a:lnTo>
                  <a:lnTo>
                    <a:pt x="451423" y="554090"/>
                  </a:lnTo>
                  <a:cubicBezTo>
                    <a:pt x="193797" y="501372"/>
                    <a:pt x="0" y="273425"/>
                    <a:pt x="0" y="21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0" name="Google Shape;90;p18"/>
          <p:cNvSpPr txBox="1"/>
          <p:nvPr>
            <p:ph type="title"/>
          </p:nvPr>
        </p:nvSpPr>
        <p:spPr>
          <a:xfrm>
            <a:off x="565150" y="768351"/>
            <a:ext cx="5066001" cy="2334768"/>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8"/>
          <p:cNvSpPr txBox="1"/>
          <p:nvPr>
            <p:ph idx="1" type="body"/>
          </p:nvPr>
        </p:nvSpPr>
        <p:spPr>
          <a:xfrm>
            <a:off x="565150" y="4255453"/>
            <a:ext cx="5066001"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900"/>
              </a:spcBef>
              <a:spcAft>
                <a:spcPts val="0"/>
              </a:spcAft>
              <a:buClr>
                <a:srgbClr val="A5A5A5"/>
              </a:buClr>
              <a:buSzPts val="2400"/>
              <a:buNone/>
              <a:defRPr sz="2400">
                <a:solidFill>
                  <a:srgbClr val="A5A5A5"/>
                </a:solidFill>
              </a:defRPr>
            </a:lvl1pPr>
            <a:lvl2pPr indent="-228600" lvl="1" marL="914400" algn="l">
              <a:lnSpc>
                <a:spcPct val="100000"/>
              </a:lnSpc>
              <a:spcBef>
                <a:spcPts val="900"/>
              </a:spcBef>
              <a:spcAft>
                <a:spcPts val="0"/>
              </a:spcAft>
              <a:buClr>
                <a:srgbClr val="888888"/>
              </a:buClr>
              <a:buSzPts val="2000"/>
              <a:buNone/>
              <a:defRPr sz="2000">
                <a:solidFill>
                  <a:srgbClr val="888888"/>
                </a:solidFill>
              </a:defRPr>
            </a:lvl2pPr>
            <a:lvl3pPr indent="-228600" lvl="2" marL="1371600" algn="l">
              <a:lnSpc>
                <a:spcPct val="100000"/>
              </a:lnSpc>
              <a:spcBef>
                <a:spcPts val="900"/>
              </a:spcBef>
              <a:spcAft>
                <a:spcPts val="0"/>
              </a:spcAft>
              <a:buClr>
                <a:srgbClr val="888888"/>
              </a:buClr>
              <a:buSzPts val="1800"/>
              <a:buNone/>
              <a:defRPr sz="1800">
                <a:solidFill>
                  <a:srgbClr val="888888"/>
                </a:solidFill>
              </a:defRPr>
            </a:lvl3pPr>
            <a:lvl4pPr indent="-228600" lvl="3" marL="1828800" algn="l">
              <a:lnSpc>
                <a:spcPct val="100000"/>
              </a:lnSpc>
              <a:spcBef>
                <a:spcPts val="900"/>
              </a:spcBef>
              <a:spcAft>
                <a:spcPts val="0"/>
              </a:spcAft>
              <a:buClr>
                <a:srgbClr val="888888"/>
              </a:buClr>
              <a:buSzPts val="1600"/>
              <a:buNone/>
              <a:defRPr sz="1600">
                <a:solidFill>
                  <a:srgbClr val="888888"/>
                </a:solidFill>
              </a:defRPr>
            </a:lvl4pPr>
            <a:lvl5pPr indent="-228600" lvl="4" marL="2286000" algn="l">
              <a:lnSpc>
                <a:spcPct val="100000"/>
              </a:lnSpc>
              <a:spcBef>
                <a:spcPts val="9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2" name="Google Shape;92;p18"/>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8"/>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8"/>
          <p:cNvSpPr txBox="1"/>
          <p:nvPr>
            <p:ph idx="12" type="sldNum"/>
          </p:nvPr>
        </p:nvSpPr>
        <p:spPr>
          <a:xfrm>
            <a:off x="4817335"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5" name="Google Shape;95;p18"/>
          <p:cNvCxnSpPr/>
          <p:nvPr/>
        </p:nvCxnSpPr>
        <p:spPr>
          <a:xfrm>
            <a:off x="565150" y="6087110"/>
            <a:ext cx="5066001"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6" name="Shape 96"/>
        <p:cNvGrpSpPr/>
        <p:nvPr/>
      </p:nvGrpSpPr>
      <p:grpSpPr>
        <a:xfrm>
          <a:off x="0" y="0"/>
          <a:ext cx="0" cy="0"/>
          <a:chOff x="0" y="0"/>
          <a:chExt cx="0" cy="0"/>
        </a:xfrm>
      </p:grpSpPr>
      <p:grpSp>
        <p:nvGrpSpPr>
          <p:cNvPr id="97" name="Google Shape;97;p19"/>
          <p:cNvGrpSpPr/>
          <p:nvPr/>
        </p:nvGrpSpPr>
        <p:grpSpPr>
          <a:xfrm>
            <a:off x="10290315" y="0"/>
            <a:ext cx="1901686" cy="6858000"/>
            <a:chOff x="10290315" y="0"/>
            <a:chExt cx="1901686" cy="6858000"/>
          </a:xfrm>
        </p:grpSpPr>
        <p:sp>
          <p:nvSpPr>
            <p:cNvPr id="98" name="Google Shape;98;p19"/>
            <p:cNvSpPr/>
            <p:nvPr/>
          </p:nvSpPr>
          <p:spPr>
            <a:xfrm>
              <a:off x="10290315" y="806362"/>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1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1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p1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 name="Google Shape;103;p1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1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5" name="Google Shape;105;p19"/>
          <p:cNvSpPr txBox="1"/>
          <p:nvPr>
            <p:ph type="title"/>
          </p:nvPr>
        </p:nvSpPr>
        <p:spPr>
          <a:xfrm>
            <a:off x="565150" y="770890"/>
            <a:ext cx="7335835" cy="126898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9"/>
          <p:cNvSpPr txBox="1"/>
          <p:nvPr>
            <p:ph idx="1" type="body"/>
          </p:nvPr>
        </p:nvSpPr>
        <p:spPr>
          <a:xfrm>
            <a:off x="562851" y="2365755"/>
            <a:ext cx="5239512" cy="339547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Clr>
                <a:schemeClr val="dk1"/>
              </a:buClr>
              <a:buSzPts val="1800"/>
              <a:buChar char="•"/>
              <a:defRPr/>
            </a:lvl1pPr>
            <a:lvl2pPr indent="-342900" lvl="1" marL="914400" algn="l">
              <a:lnSpc>
                <a:spcPct val="100000"/>
              </a:lnSpc>
              <a:spcBef>
                <a:spcPts val="9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342900" lvl="3" marL="1828800" algn="l">
              <a:lnSpc>
                <a:spcPct val="100000"/>
              </a:lnSpc>
              <a:spcBef>
                <a:spcPts val="900"/>
              </a:spcBef>
              <a:spcAft>
                <a:spcPts val="0"/>
              </a:spcAft>
              <a:buClr>
                <a:schemeClr val="dk1"/>
              </a:buClr>
              <a:buSzPts val="1800"/>
              <a:buChar char="•"/>
              <a:defRPr/>
            </a:lvl4pPr>
            <a:lvl5pPr indent="-342900" lvl="4" marL="2286000" algn="l">
              <a:lnSpc>
                <a:spcPct val="100000"/>
              </a:lnSpc>
              <a:spcBef>
                <a:spcPts val="9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9"/>
          <p:cNvSpPr txBox="1"/>
          <p:nvPr>
            <p:ph idx="2" type="body"/>
          </p:nvPr>
        </p:nvSpPr>
        <p:spPr>
          <a:xfrm>
            <a:off x="6389638" y="2365755"/>
            <a:ext cx="5239512" cy="339547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Clr>
                <a:schemeClr val="dk1"/>
              </a:buClr>
              <a:buSzPts val="1800"/>
              <a:buChar char="•"/>
              <a:defRPr/>
            </a:lvl1pPr>
            <a:lvl2pPr indent="-342900" lvl="1" marL="914400" algn="l">
              <a:lnSpc>
                <a:spcPct val="100000"/>
              </a:lnSpc>
              <a:spcBef>
                <a:spcPts val="9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342900" lvl="3" marL="1828800" algn="l">
              <a:lnSpc>
                <a:spcPct val="100000"/>
              </a:lnSpc>
              <a:spcBef>
                <a:spcPts val="900"/>
              </a:spcBef>
              <a:spcAft>
                <a:spcPts val="0"/>
              </a:spcAft>
              <a:buClr>
                <a:schemeClr val="dk1"/>
              </a:buClr>
              <a:buSzPts val="1800"/>
              <a:buChar char="•"/>
              <a:defRPr/>
            </a:lvl4pPr>
            <a:lvl5pPr indent="-342900" lvl="4" marL="2286000" algn="l">
              <a:lnSpc>
                <a:spcPct val="100000"/>
              </a:lnSpc>
              <a:spcBef>
                <a:spcPts val="9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9"/>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9"/>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9"/>
          <p:cNvSpPr txBox="1"/>
          <p:nvPr>
            <p:ph idx="12" type="sldNum"/>
          </p:nvPr>
        </p:nvSpPr>
        <p:spPr>
          <a:xfrm>
            <a:off x="10809678"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11" name="Google Shape;111;p19"/>
          <p:cNvCxnSpPr/>
          <p:nvPr/>
        </p:nvCxnSpPr>
        <p:spPr>
          <a:xfrm>
            <a:off x="565150" y="6087110"/>
            <a:ext cx="11058344"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grpSp>
        <p:nvGrpSpPr>
          <p:cNvPr id="113" name="Google Shape;113;p20"/>
          <p:cNvGrpSpPr/>
          <p:nvPr/>
        </p:nvGrpSpPr>
        <p:grpSpPr>
          <a:xfrm>
            <a:off x="10290315" y="0"/>
            <a:ext cx="1901686" cy="6858000"/>
            <a:chOff x="10290315" y="0"/>
            <a:chExt cx="1901686" cy="6858000"/>
          </a:xfrm>
        </p:grpSpPr>
        <p:sp>
          <p:nvSpPr>
            <p:cNvPr id="114" name="Google Shape;114;p20"/>
            <p:cNvSpPr/>
            <p:nvPr/>
          </p:nvSpPr>
          <p:spPr>
            <a:xfrm>
              <a:off x="10290315" y="806362"/>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2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 name="Google Shape;116;p2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2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 name="Google Shape;118;p2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2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 name="Google Shape;120;p2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1" name="Google Shape;121;p20"/>
          <p:cNvSpPr txBox="1"/>
          <p:nvPr>
            <p:ph type="title"/>
          </p:nvPr>
        </p:nvSpPr>
        <p:spPr>
          <a:xfrm>
            <a:off x="566928" y="768096"/>
            <a:ext cx="7333488" cy="127101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0"/>
          <p:cNvSpPr txBox="1"/>
          <p:nvPr>
            <p:ph idx="1" type="body"/>
          </p:nvPr>
        </p:nvSpPr>
        <p:spPr>
          <a:xfrm>
            <a:off x="562149" y="2365756"/>
            <a:ext cx="52395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900"/>
              </a:spcBef>
              <a:spcAft>
                <a:spcPts val="0"/>
              </a:spcAft>
              <a:buClr>
                <a:schemeClr val="dk1"/>
              </a:buClr>
              <a:buSzPts val="2400"/>
              <a:buNone/>
              <a:defRPr b="1" sz="2400"/>
            </a:lvl1pPr>
            <a:lvl2pPr indent="-228600" lvl="1" marL="914400" algn="l">
              <a:lnSpc>
                <a:spcPct val="100000"/>
              </a:lnSpc>
              <a:spcBef>
                <a:spcPts val="900"/>
              </a:spcBef>
              <a:spcAft>
                <a:spcPts val="0"/>
              </a:spcAft>
              <a:buClr>
                <a:schemeClr val="dk1"/>
              </a:buClr>
              <a:buSzPts val="2000"/>
              <a:buNone/>
              <a:defRPr b="1" sz="2000"/>
            </a:lvl2pPr>
            <a:lvl3pPr indent="-228600" lvl="2" marL="1371600" algn="l">
              <a:lnSpc>
                <a:spcPct val="100000"/>
              </a:lnSpc>
              <a:spcBef>
                <a:spcPts val="900"/>
              </a:spcBef>
              <a:spcAft>
                <a:spcPts val="0"/>
              </a:spcAft>
              <a:buClr>
                <a:schemeClr val="dk1"/>
              </a:buClr>
              <a:buSzPts val="1800"/>
              <a:buNone/>
              <a:defRPr b="1" sz="1800"/>
            </a:lvl3pPr>
            <a:lvl4pPr indent="-228600" lvl="3" marL="1828800" algn="l">
              <a:lnSpc>
                <a:spcPct val="100000"/>
              </a:lnSpc>
              <a:spcBef>
                <a:spcPts val="900"/>
              </a:spcBef>
              <a:spcAft>
                <a:spcPts val="0"/>
              </a:spcAft>
              <a:buClr>
                <a:schemeClr val="dk1"/>
              </a:buClr>
              <a:buSzPts val="1600"/>
              <a:buNone/>
              <a:defRPr b="1" sz="1600"/>
            </a:lvl4pPr>
            <a:lvl5pPr indent="-228600" lvl="4" marL="2286000" algn="l">
              <a:lnSpc>
                <a:spcPct val="100000"/>
              </a:lnSpc>
              <a:spcBef>
                <a:spcPts val="9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20"/>
          <p:cNvSpPr txBox="1"/>
          <p:nvPr>
            <p:ph idx="2" type="body"/>
          </p:nvPr>
        </p:nvSpPr>
        <p:spPr>
          <a:xfrm>
            <a:off x="562149" y="3189668"/>
            <a:ext cx="5239512" cy="2571557"/>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900"/>
              </a:spcBef>
              <a:spcAft>
                <a:spcPts val="0"/>
              </a:spcAft>
              <a:buClr>
                <a:schemeClr val="dk1"/>
              </a:buClr>
              <a:buSzPts val="2000"/>
              <a:buChar char="•"/>
              <a:defRPr sz="2000"/>
            </a:lvl1pPr>
            <a:lvl2pPr indent="-342900" lvl="1" marL="914400" algn="l">
              <a:lnSpc>
                <a:spcPct val="100000"/>
              </a:lnSpc>
              <a:spcBef>
                <a:spcPts val="900"/>
              </a:spcBef>
              <a:spcAft>
                <a:spcPts val="0"/>
              </a:spcAft>
              <a:buClr>
                <a:schemeClr val="dk1"/>
              </a:buClr>
              <a:buSzPts val="1800"/>
              <a:buChar char="•"/>
              <a:defRPr sz="1800"/>
            </a:lvl2pPr>
            <a:lvl3pPr indent="-330200" lvl="2" marL="1371600" algn="l">
              <a:lnSpc>
                <a:spcPct val="100000"/>
              </a:lnSpc>
              <a:spcBef>
                <a:spcPts val="900"/>
              </a:spcBef>
              <a:spcAft>
                <a:spcPts val="0"/>
              </a:spcAft>
              <a:buClr>
                <a:schemeClr val="dk1"/>
              </a:buClr>
              <a:buSzPts val="1600"/>
              <a:buChar char="•"/>
              <a:defRPr sz="1600"/>
            </a:lvl3pPr>
            <a:lvl4pPr indent="-317500" lvl="3" marL="1828800" algn="l">
              <a:lnSpc>
                <a:spcPct val="100000"/>
              </a:lnSpc>
              <a:spcBef>
                <a:spcPts val="900"/>
              </a:spcBef>
              <a:spcAft>
                <a:spcPts val="0"/>
              </a:spcAft>
              <a:buClr>
                <a:schemeClr val="dk1"/>
              </a:buClr>
              <a:buSzPts val="1400"/>
              <a:buChar char="•"/>
              <a:defRPr sz="1400"/>
            </a:lvl4pPr>
            <a:lvl5pPr indent="-317500" lvl="4" marL="2286000" algn="l">
              <a:lnSpc>
                <a:spcPct val="100000"/>
              </a:lnSpc>
              <a:spcBef>
                <a:spcPts val="9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0"/>
          <p:cNvSpPr txBox="1"/>
          <p:nvPr>
            <p:ph idx="3" type="body"/>
          </p:nvPr>
        </p:nvSpPr>
        <p:spPr>
          <a:xfrm>
            <a:off x="6383066" y="2365756"/>
            <a:ext cx="523951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900"/>
              </a:spcBef>
              <a:spcAft>
                <a:spcPts val="0"/>
              </a:spcAft>
              <a:buClr>
                <a:schemeClr val="dk1"/>
              </a:buClr>
              <a:buSzPts val="2400"/>
              <a:buNone/>
              <a:defRPr b="1" sz="2400"/>
            </a:lvl1pPr>
            <a:lvl2pPr indent="-228600" lvl="1" marL="914400" algn="l">
              <a:lnSpc>
                <a:spcPct val="100000"/>
              </a:lnSpc>
              <a:spcBef>
                <a:spcPts val="900"/>
              </a:spcBef>
              <a:spcAft>
                <a:spcPts val="0"/>
              </a:spcAft>
              <a:buClr>
                <a:schemeClr val="dk1"/>
              </a:buClr>
              <a:buSzPts val="2000"/>
              <a:buNone/>
              <a:defRPr b="1" sz="2000"/>
            </a:lvl2pPr>
            <a:lvl3pPr indent="-228600" lvl="2" marL="1371600" algn="l">
              <a:lnSpc>
                <a:spcPct val="100000"/>
              </a:lnSpc>
              <a:spcBef>
                <a:spcPts val="900"/>
              </a:spcBef>
              <a:spcAft>
                <a:spcPts val="0"/>
              </a:spcAft>
              <a:buClr>
                <a:schemeClr val="dk1"/>
              </a:buClr>
              <a:buSzPts val="1800"/>
              <a:buNone/>
              <a:defRPr b="1" sz="1800"/>
            </a:lvl3pPr>
            <a:lvl4pPr indent="-228600" lvl="3" marL="1828800" algn="l">
              <a:lnSpc>
                <a:spcPct val="100000"/>
              </a:lnSpc>
              <a:spcBef>
                <a:spcPts val="900"/>
              </a:spcBef>
              <a:spcAft>
                <a:spcPts val="0"/>
              </a:spcAft>
              <a:buClr>
                <a:schemeClr val="dk1"/>
              </a:buClr>
              <a:buSzPts val="1600"/>
              <a:buNone/>
              <a:defRPr b="1" sz="1600"/>
            </a:lvl4pPr>
            <a:lvl5pPr indent="-228600" lvl="4" marL="2286000" algn="l">
              <a:lnSpc>
                <a:spcPct val="100000"/>
              </a:lnSpc>
              <a:spcBef>
                <a:spcPts val="9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20"/>
          <p:cNvSpPr txBox="1"/>
          <p:nvPr>
            <p:ph idx="4" type="body"/>
          </p:nvPr>
        </p:nvSpPr>
        <p:spPr>
          <a:xfrm>
            <a:off x="6383066" y="3189668"/>
            <a:ext cx="5239512" cy="2571557"/>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900"/>
              </a:spcBef>
              <a:spcAft>
                <a:spcPts val="0"/>
              </a:spcAft>
              <a:buClr>
                <a:schemeClr val="dk1"/>
              </a:buClr>
              <a:buSzPts val="2000"/>
              <a:buChar char="•"/>
              <a:defRPr sz="2000"/>
            </a:lvl1pPr>
            <a:lvl2pPr indent="-342900" lvl="1" marL="914400" algn="l">
              <a:lnSpc>
                <a:spcPct val="100000"/>
              </a:lnSpc>
              <a:spcBef>
                <a:spcPts val="900"/>
              </a:spcBef>
              <a:spcAft>
                <a:spcPts val="0"/>
              </a:spcAft>
              <a:buClr>
                <a:schemeClr val="dk1"/>
              </a:buClr>
              <a:buSzPts val="1800"/>
              <a:buChar char="•"/>
              <a:defRPr sz="1800"/>
            </a:lvl2pPr>
            <a:lvl3pPr indent="-330200" lvl="2" marL="1371600" algn="l">
              <a:lnSpc>
                <a:spcPct val="100000"/>
              </a:lnSpc>
              <a:spcBef>
                <a:spcPts val="900"/>
              </a:spcBef>
              <a:spcAft>
                <a:spcPts val="0"/>
              </a:spcAft>
              <a:buClr>
                <a:schemeClr val="dk1"/>
              </a:buClr>
              <a:buSzPts val="1600"/>
              <a:buChar char="•"/>
              <a:defRPr sz="1600"/>
            </a:lvl3pPr>
            <a:lvl4pPr indent="-317500" lvl="3" marL="1828800" algn="l">
              <a:lnSpc>
                <a:spcPct val="100000"/>
              </a:lnSpc>
              <a:spcBef>
                <a:spcPts val="900"/>
              </a:spcBef>
              <a:spcAft>
                <a:spcPts val="0"/>
              </a:spcAft>
              <a:buClr>
                <a:schemeClr val="dk1"/>
              </a:buClr>
              <a:buSzPts val="1400"/>
              <a:buChar char="•"/>
              <a:defRPr sz="1400"/>
            </a:lvl4pPr>
            <a:lvl5pPr indent="-317500" lvl="4" marL="2286000" algn="l">
              <a:lnSpc>
                <a:spcPct val="100000"/>
              </a:lnSpc>
              <a:spcBef>
                <a:spcPts val="9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0"/>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2" type="sldNum"/>
          </p:nvPr>
        </p:nvSpPr>
        <p:spPr>
          <a:xfrm>
            <a:off x="10809678"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29" name="Google Shape;129;p20"/>
          <p:cNvCxnSpPr/>
          <p:nvPr/>
        </p:nvCxnSpPr>
        <p:spPr>
          <a:xfrm>
            <a:off x="565150" y="6087110"/>
            <a:ext cx="11058344"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grpSp>
        <p:nvGrpSpPr>
          <p:cNvPr id="131" name="Google Shape;131;p21"/>
          <p:cNvGrpSpPr/>
          <p:nvPr/>
        </p:nvGrpSpPr>
        <p:grpSpPr>
          <a:xfrm>
            <a:off x="10290315" y="0"/>
            <a:ext cx="1901686" cy="6858000"/>
            <a:chOff x="10290315" y="0"/>
            <a:chExt cx="1901686" cy="6858000"/>
          </a:xfrm>
        </p:grpSpPr>
        <p:sp>
          <p:nvSpPr>
            <p:cNvPr id="132" name="Google Shape;132;p21"/>
            <p:cNvSpPr/>
            <p:nvPr/>
          </p:nvSpPr>
          <p:spPr>
            <a:xfrm>
              <a:off x="10290315" y="806362"/>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2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2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 name="Google Shape;135;p2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2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2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2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9" name="Google Shape;139;p21"/>
          <p:cNvSpPr txBox="1"/>
          <p:nvPr>
            <p:ph type="title"/>
          </p:nvPr>
        </p:nvSpPr>
        <p:spPr>
          <a:xfrm>
            <a:off x="565150" y="770890"/>
            <a:ext cx="7335835" cy="1268984"/>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1"/>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1"/>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1"/>
          <p:cNvSpPr txBox="1"/>
          <p:nvPr>
            <p:ph idx="12" type="sldNum"/>
          </p:nvPr>
        </p:nvSpPr>
        <p:spPr>
          <a:xfrm>
            <a:off x="10809678"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3" name="Google Shape;143;p21"/>
          <p:cNvCxnSpPr/>
          <p:nvPr/>
        </p:nvCxnSpPr>
        <p:spPr>
          <a:xfrm>
            <a:off x="565150" y="6087110"/>
            <a:ext cx="11058344"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2"/>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2"/>
          <p:cNvSpPr txBox="1"/>
          <p:nvPr>
            <p:ph idx="12" type="sldNum"/>
          </p:nvPr>
        </p:nvSpPr>
        <p:spPr>
          <a:xfrm>
            <a:off x="10809678"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8" name="Shape 148"/>
        <p:cNvGrpSpPr/>
        <p:nvPr/>
      </p:nvGrpSpPr>
      <p:grpSpPr>
        <a:xfrm>
          <a:off x="0" y="0"/>
          <a:ext cx="0" cy="0"/>
          <a:chOff x="0" y="0"/>
          <a:chExt cx="0" cy="0"/>
        </a:xfrm>
      </p:grpSpPr>
      <p:grpSp>
        <p:nvGrpSpPr>
          <p:cNvPr id="149" name="Google Shape;149;p23"/>
          <p:cNvGrpSpPr/>
          <p:nvPr/>
        </p:nvGrpSpPr>
        <p:grpSpPr>
          <a:xfrm>
            <a:off x="10290315" y="0"/>
            <a:ext cx="1901686" cy="6858000"/>
            <a:chOff x="10290315" y="0"/>
            <a:chExt cx="1901686" cy="6858000"/>
          </a:xfrm>
        </p:grpSpPr>
        <p:sp>
          <p:nvSpPr>
            <p:cNvPr id="150" name="Google Shape;150;p23"/>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 name="Google Shape;151;p23"/>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23"/>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23"/>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23"/>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23"/>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6" name="Google Shape;156;p23"/>
          <p:cNvSpPr txBox="1"/>
          <p:nvPr>
            <p:ph type="title"/>
          </p:nvPr>
        </p:nvSpPr>
        <p:spPr>
          <a:xfrm>
            <a:off x="565151" y="764973"/>
            <a:ext cx="3609982" cy="139504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3"/>
          <p:cNvSpPr txBox="1"/>
          <p:nvPr>
            <p:ph idx="1" type="body"/>
          </p:nvPr>
        </p:nvSpPr>
        <p:spPr>
          <a:xfrm>
            <a:off x="5104832" y="770890"/>
            <a:ext cx="6112517" cy="480057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900"/>
              </a:spcBef>
              <a:spcAft>
                <a:spcPts val="0"/>
              </a:spcAft>
              <a:buClr>
                <a:schemeClr val="dk1"/>
              </a:buClr>
              <a:buSzPts val="2800"/>
              <a:buChar char="•"/>
              <a:defRPr sz="2800"/>
            </a:lvl1pPr>
            <a:lvl2pPr indent="-381000" lvl="1" marL="914400" algn="l">
              <a:lnSpc>
                <a:spcPct val="100000"/>
              </a:lnSpc>
              <a:spcBef>
                <a:spcPts val="900"/>
              </a:spcBef>
              <a:spcAft>
                <a:spcPts val="0"/>
              </a:spcAft>
              <a:buClr>
                <a:schemeClr val="dk1"/>
              </a:buClr>
              <a:buSzPts val="2400"/>
              <a:buChar char="•"/>
              <a:defRPr sz="2400"/>
            </a:lvl2pPr>
            <a:lvl3pPr indent="-355600" lvl="2" marL="1371600" algn="l">
              <a:lnSpc>
                <a:spcPct val="100000"/>
              </a:lnSpc>
              <a:spcBef>
                <a:spcPts val="900"/>
              </a:spcBef>
              <a:spcAft>
                <a:spcPts val="0"/>
              </a:spcAft>
              <a:buClr>
                <a:schemeClr val="dk1"/>
              </a:buClr>
              <a:buSzPts val="2000"/>
              <a:buChar char="•"/>
              <a:defRPr sz="2000"/>
            </a:lvl3pPr>
            <a:lvl4pPr indent="-342900" lvl="3" marL="1828800" algn="l">
              <a:lnSpc>
                <a:spcPct val="100000"/>
              </a:lnSpc>
              <a:spcBef>
                <a:spcPts val="900"/>
              </a:spcBef>
              <a:spcAft>
                <a:spcPts val="0"/>
              </a:spcAft>
              <a:buClr>
                <a:schemeClr val="dk1"/>
              </a:buClr>
              <a:buSzPts val="1800"/>
              <a:buChar char="•"/>
              <a:defRPr sz="1800"/>
            </a:lvl4pPr>
            <a:lvl5pPr indent="-330200" lvl="4" marL="2286000" algn="l">
              <a:lnSpc>
                <a:spcPct val="100000"/>
              </a:lnSpc>
              <a:spcBef>
                <a:spcPts val="900"/>
              </a:spcBef>
              <a:spcAft>
                <a:spcPts val="0"/>
              </a:spcAft>
              <a:buClr>
                <a:schemeClr val="dk1"/>
              </a:buClr>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8" name="Google Shape;158;p23"/>
          <p:cNvSpPr txBox="1"/>
          <p:nvPr>
            <p:ph idx="2" type="body"/>
          </p:nvPr>
        </p:nvSpPr>
        <p:spPr>
          <a:xfrm>
            <a:off x="565150" y="2160016"/>
            <a:ext cx="3609983" cy="37089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900"/>
              </a:spcBef>
              <a:spcAft>
                <a:spcPts val="0"/>
              </a:spcAft>
              <a:buClr>
                <a:schemeClr val="dk1"/>
              </a:buClr>
              <a:buSzPts val="1600"/>
              <a:buNone/>
              <a:defRPr sz="1600"/>
            </a:lvl1pPr>
            <a:lvl2pPr indent="-228600" lvl="1" marL="914400" algn="l">
              <a:lnSpc>
                <a:spcPct val="100000"/>
              </a:lnSpc>
              <a:spcBef>
                <a:spcPts val="900"/>
              </a:spcBef>
              <a:spcAft>
                <a:spcPts val="0"/>
              </a:spcAft>
              <a:buClr>
                <a:schemeClr val="dk1"/>
              </a:buClr>
              <a:buSzPts val="1400"/>
              <a:buNone/>
              <a:defRPr sz="1400"/>
            </a:lvl2pPr>
            <a:lvl3pPr indent="-228600" lvl="2" marL="1371600" algn="l">
              <a:lnSpc>
                <a:spcPct val="100000"/>
              </a:lnSpc>
              <a:spcBef>
                <a:spcPts val="900"/>
              </a:spcBef>
              <a:spcAft>
                <a:spcPts val="0"/>
              </a:spcAft>
              <a:buClr>
                <a:schemeClr val="dk1"/>
              </a:buClr>
              <a:buSzPts val="1200"/>
              <a:buNone/>
              <a:defRPr sz="1200"/>
            </a:lvl3pPr>
            <a:lvl4pPr indent="-228600" lvl="3" marL="1828800" algn="l">
              <a:lnSpc>
                <a:spcPct val="100000"/>
              </a:lnSpc>
              <a:spcBef>
                <a:spcPts val="900"/>
              </a:spcBef>
              <a:spcAft>
                <a:spcPts val="0"/>
              </a:spcAft>
              <a:buClr>
                <a:schemeClr val="dk1"/>
              </a:buClr>
              <a:buSzPts val="1000"/>
              <a:buNone/>
              <a:defRPr sz="1000"/>
            </a:lvl4pPr>
            <a:lvl5pPr indent="-228600" lvl="4" marL="2286000" algn="l">
              <a:lnSpc>
                <a:spcPct val="100000"/>
              </a:lnSpc>
              <a:spcBef>
                <a:spcPts val="9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9" name="Google Shape;159;p23"/>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3"/>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3"/>
          <p:cNvSpPr txBox="1"/>
          <p:nvPr>
            <p:ph idx="12" type="sldNum"/>
          </p:nvPr>
        </p:nvSpPr>
        <p:spPr>
          <a:xfrm>
            <a:off x="10809678"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62" name="Google Shape;162;p23"/>
          <p:cNvCxnSpPr/>
          <p:nvPr/>
        </p:nvCxnSpPr>
        <p:spPr>
          <a:xfrm>
            <a:off x="565150" y="6087110"/>
            <a:ext cx="11058344"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grpSp>
        <p:nvGrpSpPr>
          <p:cNvPr id="164" name="Google Shape;164;p24"/>
          <p:cNvGrpSpPr/>
          <p:nvPr/>
        </p:nvGrpSpPr>
        <p:grpSpPr>
          <a:xfrm>
            <a:off x="10290315" y="0"/>
            <a:ext cx="1901686" cy="6858000"/>
            <a:chOff x="10290315" y="0"/>
            <a:chExt cx="1901686" cy="6858000"/>
          </a:xfrm>
        </p:grpSpPr>
        <p:sp>
          <p:nvSpPr>
            <p:cNvPr id="165" name="Google Shape;165;p24"/>
            <p:cNvSpPr/>
            <p:nvPr/>
          </p:nvSpPr>
          <p:spPr>
            <a:xfrm>
              <a:off x="10290315" y="806362"/>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2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2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2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2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2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2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2" name="Google Shape;172;p24"/>
          <p:cNvSpPr txBox="1"/>
          <p:nvPr>
            <p:ph type="title"/>
          </p:nvPr>
        </p:nvSpPr>
        <p:spPr>
          <a:xfrm>
            <a:off x="565150" y="770889"/>
            <a:ext cx="3609983" cy="138912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4"/>
          <p:cNvSpPr/>
          <p:nvPr>
            <p:ph idx="2" type="pic"/>
          </p:nvPr>
        </p:nvSpPr>
        <p:spPr>
          <a:xfrm>
            <a:off x="5223838" y="890816"/>
            <a:ext cx="6060136" cy="4870411"/>
          </a:xfrm>
          <a:prstGeom prst="rect">
            <a:avLst/>
          </a:prstGeom>
          <a:solidFill>
            <a:schemeClr val="lt2"/>
          </a:solidFill>
          <a:ln>
            <a:noFill/>
          </a:ln>
        </p:spPr>
      </p:sp>
      <p:sp>
        <p:nvSpPr>
          <p:cNvPr id="174" name="Google Shape;174;p24"/>
          <p:cNvSpPr txBox="1"/>
          <p:nvPr>
            <p:ph idx="1" type="body"/>
          </p:nvPr>
        </p:nvSpPr>
        <p:spPr>
          <a:xfrm>
            <a:off x="565150" y="2160016"/>
            <a:ext cx="3609983" cy="360121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900"/>
              </a:spcBef>
              <a:spcAft>
                <a:spcPts val="0"/>
              </a:spcAft>
              <a:buClr>
                <a:schemeClr val="dk1"/>
              </a:buClr>
              <a:buSzPts val="1600"/>
              <a:buNone/>
              <a:defRPr sz="1600"/>
            </a:lvl1pPr>
            <a:lvl2pPr indent="-228600" lvl="1" marL="914400" algn="l">
              <a:lnSpc>
                <a:spcPct val="100000"/>
              </a:lnSpc>
              <a:spcBef>
                <a:spcPts val="900"/>
              </a:spcBef>
              <a:spcAft>
                <a:spcPts val="0"/>
              </a:spcAft>
              <a:buClr>
                <a:schemeClr val="dk1"/>
              </a:buClr>
              <a:buSzPts val="1400"/>
              <a:buNone/>
              <a:defRPr sz="1400"/>
            </a:lvl2pPr>
            <a:lvl3pPr indent="-228600" lvl="2" marL="1371600" algn="l">
              <a:lnSpc>
                <a:spcPct val="100000"/>
              </a:lnSpc>
              <a:spcBef>
                <a:spcPts val="900"/>
              </a:spcBef>
              <a:spcAft>
                <a:spcPts val="0"/>
              </a:spcAft>
              <a:buClr>
                <a:schemeClr val="dk1"/>
              </a:buClr>
              <a:buSzPts val="1200"/>
              <a:buNone/>
              <a:defRPr sz="1200"/>
            </a:lvl3pPr>
            <a:lvl4pPr indent="-228600" lvl="3" marL="1828800" algn="l">
              <a:lnSpc>
                <a:spcPct val="100000"/>
              </a:lnSpc>
              <a:spcBef>
                <a:spcPts val="900"/>
              </a:spcBef>
              <a:spcAft>
                <a:spcPts val="0"/>
              </a:spcAft>
              <a:buClr>
                <a:schemeClr val="dk1"/>
              </a:buClr>
              <a:buSzPts val="1000"/>
              <a:buNone/>
              <a:defRPr sz="1000"/>
            </a:lvl4pPr>
            <a:lvl5pPr indent="-228600" lvl="4" marL="2286000" algn="l">
              <a:lnSpc>
                <a:spcPct val="100000"/>
              </a:lnSpc>
              <a:spcBef>
                <a:spcPts val="9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5" name="Google Shape;175;p24"/>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4"/>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4"/>
          <p:cNvSpPr txBox="1"/>
          <p:nvPr>
            <p:ph idx="12" type="sldNum"/>
          </p:nvPr>
        </p:nvSpPr>
        <p:spPr>
          <a:xfrm>
            <a:off x="10809678" y="6141085"/>
            <a:ext cx="81381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78" name="Google Shape;178;p24"/>
          <p:cNvCxnSpPr/>
          <p:nvPr/>
        </p:nvCxnSpPr>
        <p:spPr>
          <a:xfrm>
            <a:off x="565150" y="6087110"/>
            <a:ext cx="11058344"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565150" y="770890"/>
            <a:ext cx="7335835" cy="1268984"/>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565150" y="2160016"/>
            <a:ext cx="7335835" cy="3601212"/>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9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9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9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5"/>
          <p:cNvSpPr txBox="1"/>
          <p:nvPr>
            <p:ph idx="10" type="dt"/>
          </p:nvPr>
        </p:nvSpPr>
        <p:spPr>
          <a:xfrm>
            <a:off x="566928" y="457200"/>
            <a:ext cx="360820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5"/>
          <p:cNvSpPr txBox="1"/>
          <p:nvPr>
            <p:ph idx="11" type="ftr"/>
          </p:nvPr>
        </p:nvSpPr>
        <p:spPr>
          <a:xfrm>
            <a:off x="565150" y="6141085"/>
            <a:ext cx="360820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5"/>
          <p:cNvSpPr txBox="1"/>
          <p:nvPr>
            <p:ph idx="12" type="sldNum"/>
          </p:nvPr>
        </p:nvSpPr>
        <p:spPr>
          <a:xfrm>
            <a:off x="10809678" y="6141085"/>
            <a:ext cx="81381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Arial"/>
                <a:ea typeface="Arial"/>
                <a:cs typeface="Arial"/>
                <a:sym typeface="Arial"/>
              </a:defRPr>
            </a:lvl1pPr>
            <a:lvl2pPr indent="0" lvl="1" marL="0" marR="0" rtl="0" algn="r">
              <a:spcBef>
                <a:spcPts val="0"/>
              </a:spcBef>
              <a:buNone/>
              <a:defRPr b="0" i="0" sz="1050" u="none" cap="none" strike="noStrike">
                <a:solidFill>
                  <a:srgbClr val="888888"/>
                </a:solidFill>
                <a:latin typeface="Arial"/>
                <a:ea typeface="Arial"/>
                <a:cs typeface="Arial"/>
                <a:sym typeface="Arial"/>
              </a:defRPr>
            </a:lvl2pPr>
            <a:lvl3pPr indent="0" lvl="2" marL="0" marR="0" rtl="0" algn="r">
              <a:spcBef>
                <a:spcPts val="0"/>
              </a:spcBef>
              <a:buNone/>
              <a:defRPr b="0" i="0" sz="1050" u="none" cap="none" strike="noStrike">
                <a:solidFill>
                  <a:srgbClr val="888888"/>
                </a:solidFill>
                <a:latin typeface="Arial"/>
                <a:ea typeface="Arial"/>
                <a:cs typeface="Arial"/>
                <a:sym typeface="Arial"/>
              </a:defRPr>
            </a:lvl3pPr>
            <a:lvl4pPr indent="0" lvl="3" marL="0" marR="0" rtl="0" algn="r">
              <a:spcBef>
                <a:spcPts val="0"/>
              </a:spcBef>
              <a:buNone/>
              <a:defRPr b="0" i="0" sz="1050" u="none" cap="none" strike="noStrike">
                <a:solidFill>
                  <a:srgbClr val="888888"/>
                </a:solidFill>
                <a:latin typeface="Arial"/>
                <a:ea typeface="Arial"/>
                <a:cs typeface="Arial"/>
                <a:sym typeface="Arial"/>
              </a:defRPr>
            </a:lvl4pPr>
            <a:lvl5pPr indent="0" lvl="4" marL="0" marR="0" rtl="0" algn="r">
              <a:spcBef>
                <a:spcPts val="0"/>
              </a:spcBef>
              <a:buNone/>
              <a:defRPr b="0" i="0" sz="1050" u="none" cap="none" strike="noStrike">
                <a:solidFill>
                  <a:srgbClr val="888888"/>
                </a:solidFill>
                <a:latin typeface="Arial"/>
                <a:ea typeface="Arial"/>
                <a:cs typeface="Arial"/>
                <a:sym typeface="Arial"/>
              </a:defRPr>
            </a:lvl5pPr>
            <a:lvl6pPr indent="0" lvl="5" marL="0" marR="0" rtl="0" algn="r">
              <a:spcBef>
                <a:spcPts val="0"/>
              </a:spcBef>
              <a:buNone/>
              <a:defRPr b="0" i="0" sz="1050" u="none" cap="none" strike="noStrike">
                <a:solidFill>
                  <a:srgbClr val="888888"/>
                </a:solidFill>
                <a:latin typeface="Arial"/>
                <a:ea typeface="Arial"/>
                <a:cs typeface="Arial"/>
                <a:sym typeface="Arial"/>
              </a:defRPr>
            </a:lvl6pPr>
            <a:lvl7pPr indent="0" lvl="6" marL="0" marR="0" rtl="0" algn="r">
              <a:spcBef>
                <a:spcPts val="0"/>
              </a:spcBef>
              <a:buNone/>
              <a:defRPr b="0" i="0" sz="1050" u="none" cap="none" strike="noStrike">
                <a:solidFill>
                  <a:srgbClr val="888888"/>
                </a:solidFill>
                <a:latin typeface="Arial"/>
                <a:ea typeface="Arial"/>
                <a:cs typeface="Arial"/>
                <a:sym typeface="Arial"/>
              </a:defRPr>
            </a:lvl7pPr>
            <a:lvl8pPr indent="0" lvl="7" marL="0" marR="0" rtl="0" algn="r">
              <a:spcBef>
                <a:spcPts val="0"/>
              </a:spcBef>
              <a:buNone/>
              <a:defRPr b="0" i="0" sz="1050" u="none" cap="none" strike="noStrike">
                <a:solidFill>
                  <a:srgbClr val="888888"/>
                </a:solidFill>
                <a:latin typeface="Arial"/>
                <a:ea typeface="Arial"/>
                <a:cs typeface="Arial"/>
                <a:sym typeface="Arial"/>
              </a:defRPr>
            </a:lvl8pPr>
            <a:lvl9pPr indent="0" lvl="8" marL="0" marR="0" rtl="0" algn="r">
              <a:spcBef>
                <a:spcPts val="0"/>
              </a:spcBef>
              <a:buNone/>
              <a:defRPr b="0" i="0" sz="105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www.youtube.com/watch?v=p6SkfMIREHA" TargetMode="External"/><Relationship Id="rId7"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7.png"/><Relationship Id="rId9" Type="http://schemas.openxmlformats.org/officeDocument/2006/relationships/image" Target="../media/image15.jpg"/><Relationship Id="rId5" Type="http://schemas.openxmlformats.org/officeDocument/2006/relationships/image" Target="../media/image1.jpg"/><Relationship Id="rId6" Type="http://schemas.openxmlformats.org/officeDocument/2006/relationships/hyperlink" Target="https://www.alconlighting.com/blog/lighting-design/color-rendering-index-cri/?utm_medium=website&amp;utm_source=archdaily.com" TargetMode="External"/><Relationship Id="rId7" Type="http://schemas.openxmlformats.org/officeDocument/2006/relationships/hyperlink" Target="https://www.archdaily.com/tag/led" TargetMode="External"/><Relationship Id="rId8" Type="http://schemas.openxmlformats.org/officeDocument/2006/relationships/hyperlink" Target="http://www.youtube.com/watch?v=8l1PtS1YF5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25.jpg"/><Relationship Id="rId7"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www.youtube.com/watch?v=pnePYt_Bah4" TargetMode="External"/><Relationship Id="rId7"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www.youtube.com/watch?v=RzyZruq7OJc" TargetMode="External"/><Relationship Id="rId7"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3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www.artistsnetwork.com/art-techniques/painting-knife-techniques/" TargetMode="External"/><Relationship Id="rId7" Type="http://schemas.openxmlformats.org/officeDocument/2006/relationships/image" Target="../media/image3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www.tropicdrawing.com/facts-about-scumbling-painting-technique/" TargetMode="External"/><Relationship Id="rId7"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www.youtube.com/watch?v=ZONVHAftzFg" TargetMode="External"/><Relationship Id="rId7" Type="http://schemas.openxmlformats.org/officeDocument/2006/relationships/image" Target="../media/image3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proactivecreative.com/best-canvas-printer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www.mavenart.com/blog/types-of-paint-brushes/" TargetMode="External"/><Relationship Id="rId7" Type="http://schemas.openxmlformats.org/officeDocument/2006/relationships/image" Target="../media/image2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4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s://www.thoughtco.com/guide-to-the-renaissance-1221931" TargetMode="External"/><Relationship Id="rId7" Type="http://schemas.openxmlformats.org/officeDocument/2006/relationships/hyperlink" Target="https://www.thoughtco.com/leonardo-da-vinci-p2-182568" TargetMode="External"/><Relationship Id="rId8" Type="http://schemas.openxmlformats.org/officeDocument/2006/relationships/hyperlink" Target="https://www.thoughtco.com/why-is-the-mona-lisa-so-famous-4587695"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21.jpg"/><Relationship Id="rId7" Type="http://schemas.openxmlformats.org/officeDocument/2006/relationships/hyperlink" Target="https://theconversation.com/whats-so-special-about-the-mona-lisa-117180"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2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11.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3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34.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37.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26.jpg"/><Relationship Id="rId7" Type="http://schemas.openxmlformats.org/officeDocument/2006/relationships/image" Target="../media/image39.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www.youtube.com/watch?v=L1CK9bE3H_s" TargetMode="External"/><Relationship Id="rId7" Type="http://schemas.openxmlformats.org/officeDocument/2006/relationships/image" Target="../media/image1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image" Target="../media/image38.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 Id="rId6" Type="http://schemas.openxmlformats.org/officeDocument/2006/relationships/hyperlink" Target="http://www.youtube.com/watch?v=w7z3BB-67IE" TargetMode="External"/><Relationship Id="rId7" Type="http://schemas.openxmlformats.org/officeDocument/2006/relationships/image" Target="../media/image36.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19" name="Google Shape;219;p1"/>
          <p:cNvGrpSpPr/>
          <p:nvPr/>
        </p:nvGrpSpPr>
        <p:grpSpPr>
          <a:xfrm>
            <a:off x="10290315" y="0"/>
            <a:ext cx="1901686" cy="6858000"/>
            <a:chOff x="10290315" y="0"/>
            <a:chExt cx="1901686" cy="6858000"/>
          </a:xfrm>
        </p:grpSpPr>
        <p:sp>
          <p:nvSpPr>
            <p:cNvPr id="220" name="Google Shape;220;p1"/>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1" name="Google Shape;221;p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2" name="Google Shape;222;p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3" name="Google Shape;223;p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4" name="Google Shape;224;p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5" name="Google Shape;225;p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6" name="Google Shape;226;p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27" name="Google Shape;227;p1"/>
          <p:cNvSpPr txBox="1"/>
          <p:nvPr>
            <p:ph type="ctrTitle"/>
          </p:nvPr>
        </p:nvSpPr>
        <p:spPr>
          <a:xfrm>
            <a:off x="3521413" y="1429965"/>
            <a:ext cx="7772400" cy="2082385"/>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50000"/>
              </a:lnSpc>
              <a:spcBef>
                <a:spcPts val="0"/>
              </a:spcBef>
              <a:spcAft>
                <a:spcPts val="0"/>
              </a:spcAft>
              <a:buClr>
                <a:srgbClr val="000000"/>
              </a:buClr>
              <a:buSzPct val="100000"/>
              <a:buFont typeface="Calibri"/>
              <a:buNone/>
            </a:pPr>
            <a:r>
              <a:rPr b="1" lang="en-US" sz="3200">
                <a:solidFill>
                  <a:srgbClr val="000000"/>
                </a:solidFill>
                <a:latin typeface="Calibri"/>
                <a:ea typeface="Calibri"/>
                <a:cs typeface="Calibri"/>
                <a:sym typeface="Calibri"/>
              </a:rPr>
              <a:t> QuarantinART </a:t>
            </a:r>
            <a:br>
              <a:rPr lang="en-US" sz="3200">
                <a:latin typeface="Calibri"/>
                <a:ea typeface="Calibri"/>
                <a:cs typeface="Calibri"/>
                <a:sym typeface="Calibri"/>
              </a:rPr>
            </a:br>
            <a:r>
              <a:rPr b="1" lang="en-US" sz="3200">
                <a:solidFill>
                  <a:srgbClr val="000000"/>
                </a:solidFill>
                <a:latin typeface="Calibri"/>
                <a:ea typeface="Calibri"/>
                <a:cs typeface="Calibri"/>
                <a:sym typeface="Calibri"/>
              </a:rPr>
              <a:t>Inspiring Adults explore their artistic side </a:t>
            </a:r>
            <a:br>
              <a:rPr lang="en-US" sz="6000">
                <a:latin typeface="Calibri"/>
                <a:ea typeface="Calibri"/>
                <a:cs typeface="Calibri"/>
                <a:sym typeface="Calibri"/>
              </a:rPr>
            </a:br>
            <a:r>
              <a:rPr b="0" i="0" lang="en-US" sz="1800" u="none" strike="noStrike">
                <a:solidFill>
                  <a:srgbClr val="000000"/>
                </a:solidFill>
                <a:latin typeface="Calibri"/>
                <a:ea typeface="Calibri"/>
                <a:cs typeface="Calibri"/>
                <a:sym typeface="Calibri"/>
              </a:rPr>
              <a:t>KA227-5C93146E</a:t>
            </a:r>
            <a:br>
              <a:rPr b="0" i="0" lang="en-US" sz="1800" u="none" strike="noStrike">
                <a:latin typeface="Calibri"/>
                <a:ea typeface="Calibri"/>
                <a:cs typeface="Calibri"/>
                <a:sym typeface="Calibri"/>
              </a:rPr>
            </a:br>
            <a:r>
              <a:rPr b="0" i="0" lang="en-US" sz="1800" u="none" strike="noStrike">
                <a:solidFill>
                  <a:srgbClr val="000000"/>
                </a:solidFill>
                <a:latin typeface="Calibri"/>
                <a:ea typeface="Calibri"/>
                <a:cs typeface="Calibri"/>
                <a:sym typeface="Calibri"/>
              </a:rPr>
              <a:t>KA2 - Cooperation for innovation and the exchange of good practices </a:t>
            </a:r>
            <a:br>
              <a:rPr b="0" i="0" lang="en-US" sz="1800" u="none" strike="noStrike">
                <a:latin typeface="Calibri"/>
                <a:ea typeface="Calibri"/>
                <a:cs typeface="Calibri"/>
                <a:sym typeface="Calibri"/>
              </a:rPr>
            </a:br>
            <a:r>
              <a:rPr b="0" i="0" lang="en-US" sz="1800" u="none" strike="noStrike">
                <a:solidFill>
                  <a:srgbClr val="000000"/>
                </a:solidFill>
                <a:latin typeface="Calibri"/>
                <a:ea typeface="Calibri"/>
                <a:cs typeface="Calibri"/>
                <a:sym typeface="Calibri"/>
              </a:rPr>
              <a:t>KA227 - Partnerships for Creativity      </a:t>
            </a:r>
            <a:br>
              <a:rPr b="0" i="0" lang="en-US" sz="1800" u="none" strike="noStrike">
                <a:latin typeface="Arial"/>
                <a:ea typeface="Arial"/>
                <a:cs typeface="Arial"/>
                <a:sym typeface="Arial"/>
              </a:rPr>
            </a:br>
            <a:endParaRPr/>
          </a:p>
        </p:txBody>
      </p:sp>
      <p:sp>
        <p:nvSpPr>
          <p:cNvPr id="228" name="Google Shape;228;p1"/>
          <p:cNvSpPr txBox="1"/>
          <p:nvPr>
            <p:ph idx="1" type="subTitle"/>
          </p:nvPr>
        </p:nvSpPr>
        <p:spPr>
          <a:xfrm>
            <a:off x="3521413" y="4283239"/>
            <a:ext cx="7697967" cy="147517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latin typeface="Calibri"/>
                <a:ea typeface="Calibri"/>
                <a:cs typeface="Calibri"/>
                <a:sym typeface="Calibri"/>
              </a:rPr>
              <a:t>Module: Painting</a:t>
            </a:r>
            <a:br>
              <a:rPr lang="en-US">
                <a:latin typeface="Calibri"/>
                <a:ea typeface="Calibri"/>
                <a:cs typeface="Calibri"/>
                <a:sym typeface="Calibri"/>
              </a:rPr>
            </a:br>
            <a:r>
              <a:rPr lang="en-US" sz="1800">
                <a:latin typeface="Calibri"/>
                <a:ea typeface="Calibri"/>
                <a:cs typeface="Calibri"/>
                <a:sym typeface="Calibri"/>
              </a:rPr>
              <a:t>Topic: 1,2,3,4</a:t>
            </a:r>
            <a:endParaRPr/>
          </a:p>
          <a:p>
            <a:pPr indent="0" lvl="0" marL="0" rtl="0" algn="l">
              <a:lnSpc>
                <a:spcPct val="100000"/>
              </a:lnSpc>
              <a:spcBef>
                <a:spcPts val="900"/>
              </a:spcBef>
              <a:spcAft>
                <a:spcPts val="0"/>
              </a:spcAft>
              <a:buClr>
                <a:schemeClr val="dk1"/>
              </a:buClr>
              <a:buSzPts val="1800"/>
              <a:buNone/>
            </a:pPr>
            <a:r>
              <a:rPr lang="en-US" sz="1800">
                <a:latin typeface="Calibri"/>
                <a:ea typeface="Calibri"/>
                <a:cs typeface="Calibri"/>
                <a:sym typeface="Calibri"/>
              </a:rPr>
              <a:t>Developed by: EFID</a:t>
            </a:r>
            <a:endParaRPr>
              <a:latin typeface="Calibri"/>
              <a:ea typeface="Calibri"/>
              <a:cs typeface="Calibri"/>
              <a:sym typeface="Calibri"/>
            </a:endParaRPr>
          </a:p>
        </p:txBody>
      </p:sp>
      <p:pic>
        <p:nvPicPr>
          <p:cNvPr id="229" name="Google Shape;229;p1"/>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230" name="Google Shape;230;p1"/>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231" name="Google Shape;231;p1"/>
          <p:cNvPicPr preferRelativeResize="0"/>
          <p:nvPr/>
        </p:nvPicPr>
        <p:blipFill rotWithShape="1">
          <a:blip r:embed="rId4">
            <a:alphaModFix/>
          </a:blip>
          <a:srcRect b="0" l="0" r="0" t="0"/>
          <a:stretch/>
        </p:blipFill>
        <p:spPr>
          <a:xfrm>
            <a:off x="6132233" y="60659"/>
            <a:ext cx="2550759" cy="1496759"/>
          </a:xfrm>
          <a:prstGeom prst="rect">
            <a:avLst/>
          </a:prstGeom>
          <a:noFill/>
          <a:ln>
            <a:noFill/>
          </a:ln>
        </p:spPr>
      </p:pic>
      <p:pic>
        <p:nvPicPr>
          <p:cNvPr id="232" name="Google Shape;232;p1"/>
          <p:cNvPicPr preferRelativeResize="0"/>
          <p:nvPr/>
        </p:nvPicPr>
        <p:blipFill rotWithShape="1">
          <a:blip r:embed="rId5">
            <a:alphaModFix/>
          </a:blip>
          <a:srcRect b="0" l="0" r="0" t="0"/>
          <a:stretch/>
        </p:blipFill>
        <p:spPr>
          <a:xfrm>
            <a:off x="8908344" y="6253080"/>
            <a:ext cx="2512695" cy="552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g12878cbd54e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87" name="Google Shape;387;g12878cbd54e_0_0"/>
          <p:cNvGrpSpPr/>
          <p:nvPr/>
        </p:nvGrpSpPr>
        <p:grpSpPr>
          <a:xfrm>
            <a:off x="10290315" y="0"/>
            <a:ext cx="1901686" cy="6858000"/>
            <a:chOff x="10290315" y="0"/>
            <a:chExt cx="1901686" cy="6858000"/>
          </a:xfrm>
        </p:grpSpPr>
        <p:sp>
          <p:nvSpPr>
            <p:cNvPr id="388" name="Google Shape;388;g12878cbd54e_0_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9" name="Google Shape;389;g12878cbd54e_0_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0" name="Google Shape;390;g12878cbd54e_0_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g12878cbd54e_0_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2" name="Google Shape;392;g12878cbd54e_0_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3" name="Google Shape;393;g12878cbd54e_0_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4" name="Google Shape;394;g12878cbd54e_0_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95" name="Google Shape;395;g12878cbd54e_0_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396" name="Google Shape;396;g12878cbd54e_0_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397" name="Google Shape;397;g12878cbd54e_0_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398" name="Google Shape;398;g12878cbd54e_0_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399" name="Google Shape;399;g12878cbd54e_0_0"/>
          <p:cNvSpPr txBox="1"/>
          <p:nvPr/>
        </p:nvSpPr>
        <p:spPr>
          <a:xfrm>
            <a:off x="2145625" y="-523075"/>
            <a:ext cx="8144700" cy="6250500"/>
          </a:xfrm>
          <a:prstGeom prst="rect">
            <a:avLst/>
          </a:prstGeom>
          <a:noFill/>
          <a:ln>
            <a:noFill/>
          </a:ln>
        </p:spPr>
        <p:txBody>
          <a:bodyPr anchorCtr="0" anchor="t" bIns="45700" lIns="91425" spcFirstLastPara="1" rIns="91425" wrap="square" tIns="45700">
            <a:spAutoFit/>
          </a:bodyPr>
          <a:lstStyle/>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0" name="Google Shape;400;g12878cbd54e_0_0"/>
          <p:cNvSpPr txBox="1"/>
          <p:nvPr/>
        </p:nvSpPr>
        <p:spPr>
          <a:xfrm>
            <a:off x="3269175" y="1258950"/>
            <a:ext cx="106290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And now it’s time to check what you </a:t>
            </a:r>
            <a:r>
              <a:rPr b="1" lang="en-US" sz="1800">
                <a:latin typeface="Calibri"/>
                <a:ea typeface="Calibri"/>
                <a:cs typeface="Calibri"/>
                <a:sym typeface="Calibri"/>
              </a:rPr>
              <a:t>have</a:t>
            </a:r>
            <a:r>
              <a:rPr b="1" lang="en-US" sz="1800">
                <a:latin typeface="Calibri"/>
                <a:ea typeface="Calibri"/>
                <a:cs typeface="Calibri"/>
                <a:sym typeface="Calibri"/>
              </a:rPr>
              <a:t> learnt by answering the questions below:</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i="1" lang="en-US" sz="1800">
                <a:latin typeface="Calibri"/>
                <a:ea typeface="Calibri"/>
                <a:cs typeface="Calibri"/>
                <a:sym typeface="Calibri"/>
              </a:rPr>
              <a:t>The color wheel was developed by  </a:t>
            </a:r>
            <a:endParaRPr i="1" sz="1800">
              <a:latin typeface="Calibri"/>
              <a:ea typeface="Calibri"/>
              <a:cs typeface="Calibri"/>
              <a:sym typeface="Calibri"/>
            </a:endParaRPr>
          </a:p>
          <a:p>
            <a:pPr indent="-342900" lvl="0" marL="457200" rtl="0" algn="l">
              <a:spcBef>
                <a:spcPts val="0"/>
              </a:spcBef>
              <a:spcAft>
                <a:spcPts val="0"/>
              </a:spcAft>
              <a:buSzPts val="1800"/>
              <a:buFont typeface="Calibri"/>
              <a:buAutoNum type="alphaLcPeriod"/>
            </a:pPr>
            <a:r>
              <a:rPr lang="en-US" sz="1800">
                <a:solidFill>
                  <a:schemeClr val="dk1"/>
                </a:solidFill>
                <a:highlight>
                  <a:schemeClr val="lt1"/>
                </a:highlight>
                <a:latin typeface="Calibri"/>
                <a:ea typeface="Calibri"/>
                <a:cs typeface="Calibri"/>
                <a:sym typeface="Calibri"/>
              </a:rPr>
              <a:t>Isaac Newton in 1706.</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SzPts val="1800"/>
              <a:buFont typeface="Calibri"/>
              <a:buAutoNum type="alphaLcPeriod"/>
            </a:pPr>
            <a:r>
              <a:rPr lang="en-US" sz="1800">
                <a:latin typeface="Calibri"/>
                <a:ea typeface="Calibri"/>
                <a:cs typeface="Calibri"/>
                <a:sym typeface="Calibri"/>
              </a:rPr>
              <a:t>Thomas Newton in 1706.</a:t>
            </a:r>
            <a:endParaRPr sz="1800">
              <a:latin typeface="Calibri"/>
              <a:ea typeface="Calibri"/>
              <a:cs typeface="Calibri"/>
              <a:sym typeface="Calibri"/>
            </a:endParaRPr>
          </a:p>
          <a:p>
            <a:pPr indent="-342900" lvl="0" marL="457200" rtl="0" algn="l">
              <a:spcBef>
                <a:spcPts val="0"/>
              </a:spcBef>
              <a:spcAft>
                <a:spcPts val="0"/>
              </a:spcAft>
              <a:buSzPts val="1800"/>
              <a:buFont typeface="Calibri"/>
              <a:buAutoNum type="alphaLcPeriod"/>
            </a:pPr>
            <a:r>
              <a:rPr lang="en-US" sz="1800">
                <a:latin typeface="Calibri"/>
                <a:ea typeface="Calibri"/>
                <a:cs typeface="Calibri"/>
                <a:sym typeface="Calibri"/>
              </a:rPr>
              <a:t>Isaac Newton in 1709.</a:t>
            </a:r>
            <a:endParaRPr sz="1800">
              <a:latin typeface="Calibri"/>
              <a:ea typeface="Calibri"/>
              <a:cs typeface="Calibri"/>
              <a:sym typeface="Calibri"/>
            </a:endParaRPr>
          </a:p>
          <a:p>
            <a:pPr indent="0" lvl="0" marL="457200" rtl="0" algn="l">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 2.  </a:t>
            </a:r>
            <a:r>
              <a:rPr i="1" lang="en-US" sz="1800">
                <a:latin typeface="Calibri"/>
                <a:ea typeface="Calibri"/>
                <a:cs typeface="Calibri"/>
                <a:sym typeface="Calibri"/>
              </a:rPr>
              <a:t>  According to color wheel theory the objects</a:t>
            </a:r>
            <a:endParaRPr i="1" sz="1800">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have their own colors.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don’t have their own colors.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have a specific color.</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g12878cbd54e_0_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06" name="Google Shape;406;g12878cbd54e_0_19"/>
          <p:cNvGrpSpPr/>
          <p:nvPr/>
        </p:nvGrpSpPr>
        <p:grpSpPr>
          <a:xfrm>
            <a:off x="10290315" y="0"/>
            <a:ext cx="1901686" cy="6858000"/>
            <a:chOff x="10290315" y="0"/>
            <a:chExt cx="1901686" cy="6858000"/>
          </a:xfrm>
        </p:grpSpPr>
        <p:sp>
          <p:nvSpPr>
            <p:cNvPr id="407" name="Google Shape;407;g12878cbd54e_0_19"/>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8" name="Google Shape;408;g12878cbd54e_0_1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9" name="Google Shape;409;g12878cbd54e_0_1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0" name="Google Shape;410;g12878cbd54e_0_1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1" name="Google Shape;411;g12878cbd54e_0_1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2" name="Google Shape;412;g12878cbd54e_0_1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3" name="Google Shape;413;g12878cbd54e_0_1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414" name="Google Shape;414;g12878cbd54e_0_19"/>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415" name="Google Shape;415;g12878cbd54e_0_19"/>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416" name="Google Shape;416;g12878cbd54e_0_19"/>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417" name="Google Shape;417;g12878cbd54e_0_19"/>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418" name="Google Shape;418;g12878cbd54e_0_19"/>
          <p:cNvSpPr txBox="1"/>
          <p:nvPr/>
        </p:nvSpPr>
        <p:spPr>
          <a:xfrm>
            <a:off x="2145625" y="-523075"/>
            <a:ext cx="8144700" cy="6250500"/>
          </a:xfrm>
          <a:prstGeom prst="rect">
            <a:avLst/>
          </a:prstGeom>
          <a:noFill/>
          <a:ln>
            <a:noFill/>
          </a:ln>
        </p:spPr>
        <p:txBody>
          <a:bodyPr anchorCtr="0" anchor="t" bIns="45700" lIns="91425" spcFirstLastPara="1" rIns="91425" wrap="square" tIns="45700">
            <a:spAutoFit/>
          </a:bodyPr>
          <a:lstStyle/>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9" name="Google Shape;419;g12878cbd54e_0_19"/>
          <p:cNvSpPr txBox="1"/>
          <p:nvPr/>
        </p:nvSpPr>
        <p:spPr>
          <a:xfrm>
            <a:off x="3269175" y="1258950"/>
            <a:ext cx="10629000" cy="38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342900" lvl="0" marL="457200" rtl="0" algn="l">
              <a:lnSpc>
                <a:spcPct val="187500"/>
              </a:lnSpc>
              <a:spcBef>
                <a:spcPts val="1100"/>
              </a:spcBef>
              <a:spcAft>
                <a:spcPts val="0"/>
              </a:spcAft>
              <a:buSzPts val="1800"/>
              <a:buFont typeface="Calibri"/>
              <a:buAutoNum type="arabicPeriod"/>
            </a:pPr>
            <a:r>
              <a:rPr b="1" lang="en-US" sz="1800">
                <a:solidFill>
                  <a:schemeClr val="dk1"/>
                </a:solidFill>
                <a:highlight>
                  <a:schemeClr val="lt1"/>
                </a:highlight>
                <a:latin typeface="Calibri"/>
                <a:ea typeface="Calibri"/>
                <a:cs typeface="Calibri"/>
                <a:sym typeface="Calibri"/>
              </a:rPr>
              <a:t> </a:t>
            </a:r>
            <a:r>
              <a:rPr i="1" lang="en-US" sz="1800">
                <a:solidFill>
                  <a:schemeClr val="dk1"/>
                </a:solidFill>
                <a:highlight>
                  <a:schemeClr val="lt1"/>
                </a:highlight>
                <a:latin typeface="Calibri"/>
                <a:ea typeface="Calibri"/>
                <a:cs typeface="Calibri"/>
                <a:sym typeface="Calibri"/>
              </a:rPr>
              <a:t>Orange-yellow, orange-red, red-violet, blue-violet, blue-green, yellow-green are</a:t>
            </a:r>
            <a:endParaRPr i="1" sz="1800">
              <a:latin typeface="Calibri"/>
              <a:ea typeface="Calibri"/>
              <a:cs typeface="Calibri"/>
              <a:sym typeface="Calibri"/>
            </a:endParaRPr>
          </a:p>
          <a:p>
            <a:pPr indent="-342900" lvl="0" marL="457200" rtl="0" algn="l">
              <a:spcBef>
                <a:spcPts val="0"/>
              </a:spcBef>
              <a:spcAft>
                <a:spcPts val="0"/>
              </a:spcAft>
              <a:buSzPts val="1800"/>
              <a:buFont typeface="Calibri"/>
              <a:buAutoNum type="alphaLcPeriod"/>
            </a:pPr>
            <a:r>
              <a:rPr lang="en-US" sz="1800">
                <a:solidFill>
                  <a:schemeClr val="dk1"/>
                </a:solidFill>
                <a:highlight>
                  <a:schemeClr val="lt1"/>
                </a:highlight>
                <a:latin typeface="Calibri"/>
                <a:ea typeface="Calibri"/>
                <a:cs typeface="Calibri"/>
                <a:sym typeface="Calibri"/>
              </a:rPr>
              <a:t>primary colors.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SzPts val="1800"/>
              <a:buFont typeface="Calibri"/>
              <a:buAutoNum type="alphaLcPeriod"/>
            </a:pPr>
            <a:r>
              <a:rPr lang="en-US" sz="1800">
                <a:latin typeface="Calibri"/>
                <a:ea typeface="Calibri"/>
                <a:cs typeface="Calibri"/>
                <a:sym typeface="Calibri"/>
              </a:rPr>
              <a:t>secondary colors</a:t>
            </a:r>
            <a:r>
              <a:rPr lang="en-US" sz="1800">
                <a:latin typeface="Calibri"/>
                <a:ea typeface="Calibri"/>
                <a:cs typeface="Calibri"/>
                <a:sym typeface="Calibri"/>
              </a:rPr>
              <a:t>.</a:t>
            </a:r>
            <a:endParaRPr sz="1800">
              <a:latin typeface="Calibri"/>
              <a:ea typeface="Calibri"/>
              <a:cs typeface="Calibri"/>
              <a:sym typeface="Calibri"/>
            </a:endParaRPr>
          </a:p>
          <a:p>
            <a:pPr indent="-342900" lvl="0" marL="457200" rtl="0" algn="l">
              <a:spcBef>
                <a:spcPts val="0"/>
              </a:spcBef>
              <a:spcAft>
                <a:spcPts val="0"/>
              </a:spcAft>
              <a:buSzPts val="1800"/>
              <a:buFont typeface="Calibri"/>
              <a:buAutoNum type="alphaLcPeriod"/>
            </a:pPr>
            <a:r>
              <a:rPr lang="en-US" sz="1800">
                <a:latin typeface="Calibri"/>
                <a:ea typeface="Calibri"/>
                <a:cs typeface="Calibri"/>
                <a:sym typeface="Calibri"/>
              </a:rPr>
              <a:t>intermediate colors.</a:t>
            </a:r>
            <a:endParaRPr sz="1800">
              <a:latin typeface="Calibri"/>
              <a:ea typeface="Calibri"/>
              <a:cs typeface="Calibri"/>
              <a:sym typeface="Calibri"/>
            </a:endParaRPr>
          </a:p>
          <a:p>
            <a:pPr indent="0" lvl="0" marL="457200" rtl="0" algn="l">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 2.  </a:t>
            </a:r>
            <a:r>
              <a:rPr i="1" lang="en-US" sz="1800">
                <a:latin typeface="Calibri"/>
                <a:ea typeface="Calibri"/>
                <a:cs typeface="Calibri"/>
                <a:sym typeface="Calibri"/>
              </a:rPr>
              <a:t>  </a:t>
            </a:r>
            <a:r>
              <a:rPr lang="en-US" sz="1800">
                <a:solidFill>
                  <a:schemeClr val="dk1"/>
                </a:solidFill>
                <a:highlight>
                  <a:schemeClr val="lt1"/>
                </a:highlight>
                <a:latin typeface="Calibri"/>
                <a:ea typeface="Calibri"/>
                <a:cs typeface="Calibri"/>
                <a:sym typeface="Calibri"/>
              </a:rPr>
              <a:t>Hue ….</a:t>
            </a:r>
            <a:endParaRPr i="1" sz="1800">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refers to the basic family of the specific color we see</a:t>
            </a:r>
            <a:r>
              <a:rPr lang="en-US" sz="1800">
                <a:solidFill>
                  <a:schemeClr val="dk1"/>
                </a:solidFill>
                <a:highlight>
                  <a:schemeClr val="lt1"/>
                </a:highlight>
                <a:latin typeface="Calibri"/>
                <a:ea typeface="Calibri"/>
                <a:cs typeface="Calibri"/>
                <a:sym typeface="Calibri"/>
              </a:rPr>
              <a:t>.</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r</a:t>
            </a:r>
            <a:r>
              <a:rPr lang="en-US" sz="1800">
                <a:solidFill>
                  <a:schemeClr val="dk1"/>
                </a:solidFill>
                <a:highlight>
                  <a:schemeClr val="lt1"/>
                </a:highlight>
                <a:latin typeface="Calibri"/>
                <a:ea typeface="Calibri"/>
                <a:cs typeface="Calibri"/>
                <a:sym typeface="Calibri"/>
              </a:rPr>
              <a:t>efers to how light or dark a color is</a:t>
            </a:r>
            <a:r>
              <a:rPr lang="en-US" sz="1800">
                <a:solidFill>
                  <a:schemeClr val="dk1"/>
                </a:solidFill>
                <a:highlight>
                  <a:schemeClr val="lt1"/>
                </a:highlight>
                <a:latin typeface="Calibri"/>
                <a:ea typeface="Calibri"/>
                <a:cs typeface="Calibri"/>
                <a:sym typeface="Calibri"/>
              </a:rPr>
              <a:t>.</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refers </a:t>
            </a:r>
            <a:r>
              <a:rPr lang="en-US" sz="1800">
                <a:solidFill>
                  <a:schemeClr val="dk1"/>
                </a:solidFill>
                <a:highlight>
                  <a:schemeClr val="lt1"/>
                </a:highlight>
                <a:latin typeface="Calibri"/>
                <a:ea typeface="Calibri"/>
                <a:cs typeface="Calibri"/>
                <a:sym typeface="Calibri"/>
              </a:rPr>
              <a:t>to the purity of the shade</a:t>
            </a:r>
            <a:r>
              <a:rPr lang="en-US" sz="1800">
                <a:solidFill>
                  <a:schemeClr val="dk1"/>
                </a:solidFill>
                <a:highlight>
                  <a:schemeClr val="lt1"/>
                </a:highlight>
                <a:latin typeface="Calibri"/>
                <a:ea typeface="Calibri"/>
                <a:cs typeface="Calibri"/>
                <a:sym typeface="Calibri"/>
              </a:rPr>
              <a:t>.</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sp>
        <p:nvSpPr>
          <p:cNvPr id="424" name="Google Shape;424;g12878cbd54e_0_5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25" name="Google Shape;425;g12878cbd54e_0_57"/>
          <p:cNvGrpSpPr/>
          <p:nvPr/>
        </p:nvGrpSpPr>
        <p:grpSpPr>
          <a:xfrm>
            <a:off x="10290315" y="0"/>
            <a:ext cx="1901686" cy="6858000"/>
            <a:chOff x="10290315" y="0"/>
            <a:chExt cx="1901686" cy="6858000"/>
          </a:xfrm>
        </p:grpSpPr>
        <p:sp>
          <p:nvSpPr>
            <p:cNvPr id="426" name="Google Shape;426;g12878cbd54e_0_5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7" name="Google Shape;427;g12878cbd54e_0_5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8" name="Google Shape;428;g12878cbd54e_0_5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9" name="Google Shape;429;g12878cbd54e_0_5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0" name="Google Shape;430;g12878cbd54e_0_5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1" name="Google Shape;431;g12878cbd54e_0_5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2" name="Google Shape;432;g12878cbd54e_0_5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433" name="Google Shape;433;g12878cbd54e_0_5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434" name="Google Shape;434;g12878cbd54e_0_5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435" name="Google Shape;435;g12878cbd54e_0_5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436" name="Google Shape;436;g12878cbd54e_0_5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437" name="Google Shape;437;g12878cbd54e_0_57"/>
          <p:cNvSpPr txBox="1"/>
          <p:nvPr/>
        </p:nvSpPr>
        <p:spPr>
          <a:xfrm>
            <a:off x="2145625" y="-523075"/>
            <a:ext cx="8144700" cy="6250500"/>
          </a:xfrm>
          <a:prstGeom prst="rect">
            <a:avLst/>
          </a:prstGeom>
          <a:noFill/>
          <a:ln>
            <a:noFill/>
          </a:ln>
        </p:spPr>
        <p:txBody>
          <a:bodyPr anchorCtr="0" anchor="t" bIns="45700" lIns="91425" spcFirstLastPara="1" rIns="91425" wrap="square" tIns="45700">
            <a:spAutoFit/>
          </a:bodyPr>
          <a:lstStyle/>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8" name="Google Shape;438;g12878cbd54e_0_57"/>
          <p:cNvSpPr txBox="1"/>
          <p:nvPr/>
        </p:nvSpPr>
        <p:spPr>
          <a:xfrm>
            <a:off x="3269175" y="1258950"/>
            <a:ext cx="106290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457200" rtl="0" algn="l">
              <a:spcBef>
                <a:spcPts val="0"/>
              </a:spcBef>
              <a:spcAft>
                <a:spcPts val="0"/>
              </a:spcAft>
              <a:buNone/>
            </a:pPr>
            <a:r>
              <a:rPr b="1" lang="en-US" sz="1800" u="sng">
                <a:solidFill>
                  <a:schemeClr val="dk1"/>
                </a:solidFill>
                <a:highlight>
                  <a:schemeClr val="lt1"/>
                </a:highlight>
                <a:latin typeface="Calibri"/>
                <a:ea typeface="Calibri"/>
                <a:cs typeface="Calibri"/>
                <a:sym typeface="Calibri"/>
              </a:rPr>
              <a:t>Correct Answers:</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rPr b="1" lang="en-US" sz="1800">
                <a:solidFill>
                  <a:schemeClr val="dk1"/>
                </a:solidFill>
                <a:highlight>
                  <a:schemeClr val="lt1"/>
                </a:highlight>
                <a:latin typeface="Calibri"/>
                <a:ea typeface="Calibri"/>
                <a:cs typeface="Calibri"/>
                <a:sym typeface="Calibri"/>
              </a:rPr>
              <a:t>1-a, </a:t>
            </a:r>
            <a:r>
              <a:rPr lang="en-US" sz="1800">
                <a:solidFill>
                  <a:schemeClr val="dk1"/>
                </a:solidFill>
                <a:highlight>
                  <a:schemeClr val="lt1"/>
                </a:highlight>
                <a:latin typeface="Calibri"/>
                <a:ea typeface="Calibri"/>
                <a:cs typeface="Calibri"/>
                <a:sym typeface="Calibri"/>
              </a:rPr>
              <a:t>because is the only answer that correctly combines name and date.</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rPr b="1" lang="en-US" sz="1800">
                <a:solidFill>
                  <a:schemeClr val="dk1"/>
                </a:solidFill>
                <a:highlight>
                  <a:schemeClr val="lt1"/>
                </a:highlight>
                <a:latin typeface="Calibri"/>
                <a:ea typeface="Calibri"/>
                <a:cs typeface="Calibri"/>
                <a:sym typeface="Calibri"/>
              </a:rPr>
              <a:t>2-b, </a:t>
            </a:r>
            <a:r>
              <a:rPr lang="en-US" sz="1800">
                <a:solidFill>
                  <a:schemeClr val="dk1"/>
                </a:solidFill>
                <a:highlight>
                  <a:schemeClr val="lt1"/>
                </a:highlight>
                <a:latin typeface="Calibri"/>
                <a:ea typeface="Calibri"/>
                <a:cs typeface="Calibri"/>
                <a:sym typeface="Calibri"/>
              </a:rPr>
              <a:t>because according to Newton, when light falls on an object, it absorbs one part</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rPr lang="en-US" sz="1800">
                <a:solidFill>
                  <a:schemeClr val="dk1"/>
                </a:solidFill>
                <a:highlight>
                  <a:schemeClr val="lt1"/>
                </a:highlight>
                <a:latin typeface="Calibri"/>
                <a:ea typeface="Calibri"/>
                <a:cs typeface="Calibri"/>
                <a:sym typeface="Calibri"/>
              </a:rPr>
              <a:t>of the light and reflects another, and only those "colors" that are reflected reach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rPr lang="en-US" sz="1800">
                <a:solidFill>
                  <a:schemeClr val="dk1"/>
                </a:solidFill>
                <a:highlight>
                  <a:schemeClr val="lt1"/>
                </a:highlight>
                <a:latin typeface="Calibri"/>
                <a:ea typeface="Calibri"/>
                <a:cs typeface="Calibri"/>
                <a:sym typeface="Calibri"/>
              </a:rPr>
              <a:t>the eye.</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rPr b="1" lang="en-US" sz="1800">
                <a:solidFill>
                  <a:schemeClr val="dk1"/>
                </a:solidFill>
                <a:highlight>
                  <a:schemeClr val="lt1"/>
                </a:highlight>
                <a:latin typeface="Calibri"/>
                <a:ea typeface="Calibri"/>
                <a:cs typeface="Calibri"/>
                <a:sym typeface="Calibri"/>
              </a:rPr>
              <a:t>3-c, </a:t>
            </a:r>
            <a:r>
              <a:rPr lang="en-US" sz="1800">
                <a:solidFill>
                  <a:schemeClr val="dk1"/>
                </a:solidFill>
                <a:highlight>
                  <a:schemeClr val="lt1"/>
                </a:highlight>
                <a:latin typeface="Calibri"/>
                <a:ea typeface="Calibri"/>
                <a:cs typeface="Calibri"/>
                <a:sym typeface="Calibri"/>
              </a:rPr>
              <a:t>because these colors come from mixing equal parts of a primary and a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rPr lang="en-US" sz="1800">
                <a:solidFill>
                  <a:schemeClr val="dk1"/>
                </a:solidFill>
                <a:highlight>
                  <a:schemeClr val="lt1"/>
                </a:highlight>
                <a:latin typeface="Calibri"/>
                <a:ea typeface="Calibri"/>
                <a:cs typeface="Calibri"/>
                <a:sym typeface="Calibri"/>
              </a:rPr>
              <a:t>secondary color,</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rPr b="1" lang="en-US" sz="1800">
                <a:solidFill>
                  <a:schemeClr val="dk1"/>
                </a:solidFill>
                <a:highlight>
                  <a:schemeClr val="lt1"/>
                </a:highlight>
                <a:latin typeface="Calibri"/>
                <a:ea typeface="Calibri"/>
                <a:cs typeface="Calibri"/>
                <a:sym typeface="Calibri"/>
              </a:rPr>
              <a:t>4-a, </a:t>
            </a:r>
            <a:r>
              <a:rPr lang="en-US" sz="1800">
                <a:solidFill>
                  <a:schemeClr val="dk1"/>
                </a:solidFill>
                <a:highlight>
                  <a:schemeClr val="lt1"/>
                </a:highlight>
                <a:latin typeface="Calibri"/>
                <a:ea typeface="Calibri"/>
                <a:cs typeface="Calibri"/>
                <a:sym typeface="Calibri"/>
              </a:rPr>
              <a:t>the other two definitions belong to the value and chroma respectively</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g12878cbd54e_0_7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44" name="Google Shape;444;g12878cbd54e_0_76"/>
          <p:cNvGrpSpPr/>
          <p:nvPr/>
        </p:nvGrpSpPr>
        <p:grpSpPr>
          <a:xfrm>
            <a:off x="10290315" y="0"/>
            <a:ext cx="1901686" cy="6858000"/>
            <a:chOff x="10290315" y="0"/>
            <a:chExt cx="1901686" cy="6858000"/>
          </a:xfrm>
        </p:grpSpPr>
        <p:sp>
          <p:nvSpPr>
            <p:cNvPr id="445" name="Google Shape;445;g12878cbd54e_0_7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6" name="Google Shape;446;g12878cbd54e_0_7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7" name="Google Shape;447;g12878cbd54e_0_7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8" name="Google Shape;448;g12878cbd54e_0_7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9" name="Google Shape;449;g12878cbd54e_0_7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0" name="Google Shape;450;g12878cbd54e_0_7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1" name="Google Shape;451;g12878cbd54e_0_7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452" name="Google Shape;452;g12878cbd54e_0_7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453" name="Google Shape;453;g12878cbd54e_0_7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454" name="Google Shape;454;g12878cbd54e_0_7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455" name="Google Shape;455;g12878cbd54e_0_7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456" name="Google Shape;456;g12878cbd54e_0_76"/>
          <p:cNvSpPr txBox="1"/>
          <p:nvPr/>
        </p:nvSpPr>
        <p:spPr>
          <a:xfrm>
            <a:off x="2145625" y="-523075"/>
            <a:ext cx="8144700" cy="6250500"/>
          </a:xfrm>
          <a:prstGeom prst="rect">
            <a:avLst/>
          </a:prstGeom>
          <a:noFill/>
          <a:ln>
            <a:noFill/>
          </a:ln>
        </p:spPr>
        <p:txBody>
          <a:bodyPr anchorCtr="0" anchor="t" bIns="45700" lIns="91425" spcFirstLastPara="1" rIns="91425" wrap="square" tIns="45700">
            <a:spAutoFit/>
          </a:bodyPr>
          <a:lstStyle/>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7" name="Google Shape;457;g12878cbd54e_0_76"/>
          <p:cNvSpPr txBox="1"/>
          <p:nvPr/>
        </p:nvSpPr>
        <p:spPr>
          <a:xfrm>
            <a:off x="3269175" y="1258950"/>
            <a:ext cx="1062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p:txBody>
      </p:sp>
      <p:sp>
        <p:nvSpPr>
          <p:cNvPr id="458" name="Google Shape;458;g12878cbd54e_0_76"/>
          <p:cNvSpPr txBox="1"/>
          <p:nvPr/>
        </p:nvSpPr>
        <p:spPr>
          <a:xfrm>
            <a:off x="3458050" y="1627325"/>
            <a:ext cx="79767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u="sng">
                <a:latin typeface="Calibri"/>
                <a:ea typeface="Calibri"/>
                <a:cs typeface="Calibri"/>
                <a:sym typeface="Calibri"/>
              </a:rPr>
              <a:t>SUMMARY</a:t>
            </a:r>
            <a:endParaRPr b="1" sz="2500" u="sng">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In this chapter we learned about the color wheel theory developed by Isaac Newton, according to which </a:t>
            </a:r>
            <a:r>
              <a:rPr lang="en-US" sz="1800">
                <a:solidFill>
                  <a:schemeClr val="dk1"/>
                </a:solidFill>
                <a:highlight>
                  <a:schemeClr val="lt1"/>
                </a:highlight>
                <a:latin typeface="Calibri"/>
                <a:ea typeface="Calibri"/>
                <a:cs typeface="Calibri"/>
                <a:sym typeface="Calibri"/>
              </a:rPr>
              <a:t>mandatory for each of us to see the light of one color  the same. The color wheel has different color groups, but the three most basic are</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lang="en-US" sz="1800">
                <a:solidFill>
                  <a:schemeClr val="dk1"/>
                </a:solidFill>
                <a:highlight>
                  <a:schemeClr val="lt1"/>
                </a:highlight>
                <a:latin typeface="Calibri"/>
                <a:ea typeface="Calibri"/>
                <a:cs typeface="Calibri"/>
                <a:sym typeface="Calibri"/>
              </a:rPr>
              <a:t>primary, secondary and intermediate colors. When the white parts of an image are empty we usually say that this image is transparent and we call this phenomenon transparency. The exactly opposite thing is called opacity. And what about hue, value, chroma and temperature? We underlined their differences regarding color brightness, shade and intensity.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b="1"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64" name="Google Shape;464;p7"/>
          <p:cNvGrpSpPr/>
          <p:nvPr/>
        </p:nvGrpSpPr>
        <p:grpSpPr>
          <a:xfrm>
            <a:off x="10290315" y="0"/>
            <a:ext cx="1901686" cy="6858000"/>
            <a:chOff x="10290315" y="0"/>
            <a:chExt cx="1901686" cy="6858000"/>
          </a:xfrm>
        </p:grpSpPr>
        <p:sp>
          <p:nvSpPr>
            <p:cNvPr id="465" name="Google Shape;465;p7"/>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6" name="Google Shape;466;p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7" name="Google Shape;467;p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8" name="Google Shape;468;p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9" name="Google Shape;469;p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0" name="Google Shape;470;p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1" name="Google Shape;471;p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472" name="Google Shape;472;p7"/>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473" name="Google Shape;473;p7"/>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474" name="Google Shape;474;p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475" name="Google Shape;475;p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476" name="Google Shape;476;p7"/>
          <p:cNvSpPr txBox="1"/>
          <p:nvPr/>
        </p:nvSpPr>
        <p:spPr>
          <a:xfrm>
            <a:off x="3545594" y="997796"/>
            <a:ext cx="7991515"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7" name="Google Shape;477;p7"/>
          <p:cNvSpPr txBox="1"/>
          <p:nvPr/>
        </p:nvSpPr>
        <p:spPr>
          <a:xfrm>
            <a:off x="3047189" y="2423065"/>
            <a:ext cx="6094500" cy="344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1.2. Color Contrast and Attributes</a:t>
            </a:r>
            <a:endParaRPr sz="2400">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This topic aims to teach you main topics about color and will cover the following:</a:t>
            </a:r>
            <a:endParaRPr sz="2400">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sz="2400">
              <a:latin typeface="Calibri"/>
              <a:ea typeface="Calibri"/>
              <a:cs typeface="Calibri"/>
              <a:sym typeface="Calibri"/>
            </a:endParaRPr>
          </a:p>
          <a:p>
            <a:pPr indent="-381000" lvl="0" marL="914400" rtl="0" algn="just">
              <a:lnSpc>
                <a:spcPct val="107916"/>
              </a:lnSpc>
              <a:spcBef>
                <a:spcPts val="0"/>
              </a:spcBef>
              <a:spcAft>
                <a:spcPts val="0"/>
              </a:spcAft>
              <a:buSzPts val="2400"/>
              <a:buFont typeface="Calibri"/>
              <a:buChar char="●"/>
            </a:pPr>
            <a:r>
              <a:rPr lang="en-US" sz="2400">
                <a:solidFill>
                  <a:schemeClr val="dk1"/>
                </a:solidFill>
                <a:latin typeface="Calibri"/>
                <a:ea typeface="Calibri"/>
                <a:cs typeface="Calibri"/>
                <a:sym typeface="Calibri"/>
              </a:rPr>
              <a:t>Interaction</a:t>
            </a:r>
            <a:endParaRPr sz="2400">
              <a:solidFill>
                <a:schemeClr val="dk1"/>
              </a:solidFill>
              <a:latin typeface="Calibri"/>
              <a:ea typeface="Calibri"/>
              <a:cs typeface="Calibri"/>
              <a:sym typeface="Calibri"/>
            </a:endParaRPr>
          </a:p>
          <a:p>
            <a:pPr indent="-381000" lvl="0" marL="914400" rtl="0" algn="just">
              <a:lnSpc>
                <a:spcPct val="107916"/>
              </a:lnSpc>
              <a:spcBef>
                <a:spcPts val="8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Harmony</a:t>
            </a:r>
            <a:endParaRPr sz="2400">
              <a:solidFill>
                <a:schemeClr val="dk1"/>
              </a:solidFill>
              <a:latin typeface="Calibri"/>
              <a:ea typeface="Calibri"/>
              <a:cs typeface="Calibri"/>
              <a:sym typeface="Calibri"/>
            </a:endParaRPr>
          </a:p>
          <a:p>
            <a:pPr indent="-381000" lvl="0" marL="914400" rtl="0" algn="just">
              <a:lnSpc>
                <a:spcPct val="107916"/>
              </a:lnSpc>
              <a:spcBef>
                <a:spcPts val="8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Psychology/ Mood</a:t>
            </a:r>
            <a:endParaRPr sz="2400">
              <a:solidFill>
                <a:schemeClr val="dk1"/>
              </a:solidFill>
              <a:latin typeface="Calibri"/>
              <a:ea typeface="Calibri"/>
              <a:cs typeface="Calibri"/>
              <a:sym typeface="Calibri"/>
            </a:endParaRPr>
          </a:p>
          <a:p>
            <a:pPr indent="-381000" lvl="0" marL="914400" rtl="0" algn="just">
              <a:lnSpc>
                <a:spcPct val="107916"/>
              </a:lnSpc>
              <a:spcBef>
                <a:spcPts val="800"/>
              </a:spcBef>
              <a:spcAft>
                <a:spcPts val="800"/>
              </a:spcAft>
              <a:buClr>
                <a:schemeClr val="dk1"/>
              </a:buClr>
              <a:buSzPts val="2400"/>
              <a:buFont typeface="Calibri"/>
              <a:buChar char="●"/>
            </a:pPr>
            <a:r>
              <a:rPr lang="en-US" sz="2400">
                <a:solidFill>
                  <a:schemeClr val="dk1"/>
                </a:solidFill>
                <a:latin typeface="Calibri"/>
                <a:ea typeface="Calibri"/>
                <a:cs typeface="Calibri"/>
                <a:sym typeface="Calibri"/>
              </a:rPr>
              <a:t>Culture and Expression</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p8"/>
          <p:cNvSpPr/>
          <p:nvPr/>
        </p:nvSpPr>
        <p:spPr>
          <a:xfrm>
            <a:off x="0" y="-2484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83" name="Google Shape;483;p8"/>
          <p:cNvGrpSpPr/>
          <p:nvPr/>
        </p:nvGrpSpPr>
        <p:grpSpPr>
          <a:xfrm>
            <a:off x="10290315" y="0"/>
            <a:ext cx="1901686" cy="6858000"/>
            <a:chOff x="10290315" y="0"/>
            <a:chExt cx="1901686" cy="6858000"/>
          </a:xfrm>
        </p:grpSpPr>
        <p:sp>
          <p:nvSpPr>
            <p:cNvPr id="484" name="Google Shape;484;p8"/>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5" name="Google Shape;485;p8"/>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6" name="Google Shape;486;p8"/>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7" name="Google Shape;487;p8"/>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8" name="Google Shape;488;p8"/>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9" name="Google Shape;489;p8"/>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0" name="Google Shape;490;p8"/>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491" name="Google Shape;491;p8"/>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492" name="Google Shape;492;p8"/>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493" name="Google Shape;493;p8"/>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494" name="Google Shape;494;p8"/>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495" name="Google Shape;495;p8"/>
          <p:cNvSpPr txBox="1"/>
          <p:nvPr/>
        </p:nvSpPr>
        <p:spPr>
          <a:xfrm>
            <a:off x="3263994"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6" name="Google Shape;496;p8"/>
          <p:cNvSpPr txBox="1"/>
          <p:nvPr/>
        </p:nvSpPr>
        <p:spPr>
          <a:xfrm>
            <a:off x="3087604" y="969950"/>
            <a:ext cx="8480700" cy="335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Topic: Color Contrasts and Attributes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accent2"/>
                </a:solidFill>
                <a:latin typeface="Calibri"/>
                <a:ea typeface="Calibri"/>
                <a:cs typeface="Calibri"/>
                <a:sym typeface="Calibri"/>
              </a:rPr>
              <a:t>Color contrast</a:t>
            </a:r>
            <a:r>
              <a:rPr lang="en-US" sz="1800">
                <a:solidFill>
                  <a:schemeClr val="dk1"/>
                </a:solidFill>
                <a:latin typeface="Calibri"/>
                <a:ea typeface="Calibri"/>
                <a:cs typeface="Calibri"/>
                <a:sym typeface="Calibri"/>
              </a:rPr>
              <a:t> is the difference in light between font (or anything in the foreground) and its background. </a:t>
            </a:r>
            <a:r>
              <a:rPr lang="en-US" sz="1800">
                <a:solidFill>
                  <a:schemeClr val="dk1"/>
                </a:solidFill>
                <a:highlight>
                  <a:srgbClr val="FFFFFF"/>
                </a:highlight>
                <a:latin typeface="Calibri"/>
                <a:ea typeface="Calibri"/>
                <a:cs typeface="Calibri"/>
                <a:sym typeface="Calibri"/>
              </a:rPr>
              <a:t>The contrasting complementary colors on the wheel are red and green, blue and orange, and yellow and purple. When paired together these colors make a bold, dramatic statement. By using contrasting colors with their neighboring ‘cousin colors’ we create a more harmonious composition.When creating a contrasting color combination it’s a good idea to allow one color to dominate.</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a:p>
        </p:txBody>
      </p:sp>
      <p:pic>
        <p:nvPicPr>
          <p:cNvPr id="497" name="Google Shape;497;p8"/>
          <p:cNvPicPr preferRelativeResize="0"/>
          <p:nvPr/>
        </p:nvPicPr>
        <p:blipFill>
          <a:blip r:embed="rId6">
            <a:alphaModFix/>
          </a:blip>
          <a:stretch>
            <a:fillRect/>
          </a:stretch>
        </p:blipFill>
        <p:spPr>
          <a:xfrm>
            <a:off x="4669750" y="3582013"/>
            <a:ext cx="4343400" cy="2505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1" name="Shape 501"/>
        <p:cNvGrpSpPr/>
        <p:nvPr/>
      </p:nvGrpSpPr>
      <p:grpSpPr>
        <a:xfrm>
          <a:off x="0" y="0"/>
          <a:ext cx="0" cy="0"/>
          <a:chOff x="0" y="0"/>
          <a:chExt cx="0" cy="0"/>
        </a:xfrm>
      </p:grpSpPr>
      <p:sp>
        <p:nvSpPr>
          <p:cNvPr id="502" name="Google Shape;502;g11b2d1bd1ba_0_170"/>
          <p:cNvSpPr/>
          <p:nvPr/>
        </p:nvSpPr>
        <p:spPr>
          <a:xfrm>
            <a:off x="0" y="-2484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03" name="Google Shape;503;g11b2d1bd1ba_0_170"/>
          <p:cNvGrpSpPr/>
          <p:nvPr/>
        </p:nvGrpSpPr>
        <p:grpSpPr>
          <a:xfrm>
            <a:off x="10290315" y="0"/>
            <a:ext cx="1901686" cy="6858000"/>
            <a:chOff x="10290315" y="0"/>
            <a:chExt cx="1901686" cy="6858000"/>
          </a:xfrm>
        </p:grpSpPr>
        <p:sp>
          <p:nvSpPr>
            <p:cNvPr id="504" name="Google Shape;504;g11b2d1bd1ba_0_17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5" name="Google Shape;505;g11b2d1bd1ba_0_17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6" name="Google Shape;506;g11b2d1bd1ba_0_17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7" name="Google Shape;507;g11b2d1bd1ba_0_17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8" name="Google Shape;508;g11b2d1bd1ba_0_17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9" name="Google Shape;509;g11b2d1bd1ba_0_17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0" name="Google Shape;510;g11b2d1bd1ba_0_17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511" name="Google Shape;511;g11b2d1bd1ba_0_17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512" name="Google Shape;512;g11b2d1bd1ba_0_17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513" name="Google Shape;513;g11b2d1bd1ba_0_17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514" name="Google Shape;514;g11b2d1bd1ba_0_17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515" name="Google Shape;515;g11b2d1bd1ba_0_170"/>
          <p:cNvSpPr txBox="1"/>
          <p:nvPr/>
        </p:nvSpPr>
        <p:spPr>
          <a:xfrm>
            <a:off x="3263994"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6" name="Google Shape;516;g11b2d1bd1ba_0_170"/>
          <p:cNvSpPr txBox="1"/>
          <p:nvPr/>
        </p:nvSpPr>
        <p:spPr>
          <a:xfrm>
            <a:off x="3087629" y="1328000"/>
            <a:ext cx="8480700" cy="640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When you blend a specific color with its cousin colours, you manage to create the best </a:t>
            </a:r>
            <a:r>
              <a:rPr b="1" lang="en-US" sz="1800">
                <a:solidFill>
                  <a:srgbClr val="FF0000"/>
                </a:solidFill>
                <a:latin typeface="Calibri"/>
                <a:ea typeface="Calibri"/>
                <a:cs typeface="Calibri"/>
                <a:sym typeface="Calibri"/>
              </a:rPr>
              <a:t>color harmony</a:t>
            </a:r>
            <a:r>
              <a:rPr lang="en-US" sz="1800">
                <a:solidFill>
                  <a:srgbClr val="FF0000"/>
                </a:solidFill>
                <a:latin typeface="Calibri"/>
                <a:ea typeface="Calibri"/>
                <a:cs typeface="Calibri"/>
                <a:sym typeface="Calibri"/>
              </a:rPr>
              <a:t>.</a:t>
            </a:r>
            <a:r>
              <a:rPr lang="en-US" sz="1800">
                <a:solidFill>
                  <a:schemeClr val="dk1"/>
                </a:solidFill>
                <a:latin typeface="Calibri"/>
                <a:ea typeface="Calibri"/>
                <a:cs typeface="Calibri"/>
                <a:sym typeface="Calibri"/>
              </a:rPr>
              <a:t> In simple words, color harmony is the term of colours that look aesthetically beautiful side by side.  </a:t>
            </a:r>
            <a:r>
              <a:rPr lang="en-US" sz="1800">
                <a:solidFill>
                  <a:schemeClr val="dk1"/>
                </a:solidFill>
                <a:highlight>
                  <a:srgbClr val="FFFFFF"/>
                </a:highlight>
                <a:latin typeface="Calibri"/>
                <a:ea typeface="Calibri"/>
                <a:cs typeface="Calibri"/>
                <a:sym typeface="Calibri"/>
              </a:rPr>
              <a:t>It’s also one of the easiest color combinations to pull off.</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highlight>
                  <a:srgbClr val="FFFFFF"/>
                </a:highlight>
                <a:latin typeface="Calibri"/>
                <a:ea typeface="Calibri"/>
                <a:cs typeface="Calibri"/>
                <a:sym typeface="Calibri"/>
              </a:rPr>
              <a:t>Let’s see how to make some</a:t>
            </a:r>
            <a:endParaRPr b="1" sz="20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highlight>
                  <a:srgbClr val="FFFFFF"/>
                </a:highlight>
                <a:latin typeface="Calibri"/>
                <a:ea typeface="Calibri"/>
                <a:cs typeface="Calibri"/>
                <a:sym typeface="Calibri"/>
              </a:rPr>
              <a:t>harmonious </a:t>
            </a:r>
            <a:endParaRPr b="1" sz="20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highlight>
                  <a:srgbClr val="FFFFFF"/>
                </a:highlight>
                <a:latin typeface="Calibri"/>
                <a:ea typeface="Calibri"/>
                <a:cs typeface="Calibri"/>
                <a:sym typeface="Calibri"/>
              </a:rPr>
              <a:t>color </a:t>
            </a:r>
            <a:r>
              <a:rPr b="1" lang="en-US" sz="2000">
                <a:solidFill>
                  <a:schemeClr val="dk1"/>
                </a:solidFill>
                <a:highlight>
                  <a:srgbClr val="FFFFFF"/>
                </a:highlight>
                <a:latin typeface="Calibri"/>
                <a:ea typeface="Calibri"/>
                <a:cs typeface="Calibri"/>
                <a:sym typeface="Calibri"/>
              </a:rPr>
              <a:t>combinations</a:t>
            </a:r>
            <a:r>
              <a:rPr b="1" lang="en-US" sz="2000">
                <a:solidFill>
                  <a:schemeClr val="dk1"/>
                </a:solidFill>
                <a:highlight>
                  <a:srgbClr val="FFFFFF"/>
                </a:highlight>
                <a:latin typeface="Calibri"/>
                <a:ea typeface="Calibri"/>
                <a:cs typeface="Calibri"/>
                <a:sym typeface="Calibri"/>
              </a:rPr>
              <a:t>:</a:t>
            </a:r>
            <a:endParaRPr b="1" sz="20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a:p>
        </p:txBody>
      </p:sp>
      <p:pic>
        <p:nvPicPr>
          <p:cNvPr descr="Why do some colors look great together? How do you make color schemes that work? Using color harmony will help you choose the right colors for your project. The Futur’s resident color expert, Greg Gunn, will walk you through the different color harmonies you need to know to make meaningful color palettes for your branding project.&#10;&#10;Want to learn more about color? Sign up for our color course - http://bit.ly/ColorCreatives&#10;&#10;Follow Greg on Instagram - https://www.instagram.com/gunngreg/&#10;&#10;===&#10;👉Subscribe: https://goo.gl/vB9zoP&#10;👉See our main channel: https://goo.gl/F2AEbk&#10;&#10;#TheFutur #1BminusOne&#10;&#10;Want a deeper dive? Typography, Lettering, Sales &amp; Marketing, Social Media and The Business of Design courses available here:&#10;https://goo.gl/bRt5qd&#10;&#10;If you're a complete beginner, consider taking any of these Adobe Creative Cloud fundamental courses from our friends at Bring Your Own Laptop: http://byol.me/thefutur &#10;&#10;—&#10;Love the content? Become a sustaining member for $5/mo today.&#10;https://goo.gl/nwekfL&#10;&#10;Our recommended products and Booklist:&#10;https://kit.co/TheFuturIsHere&#10;&#10;Kits &amp; Proposals:&#10;https://goo.gl/mSjuWQ&#10;&#10;Visit our website: &#10;https://www.thefutur.com&#10;&#10;FREE resources: &#10;https://goo.gl/Qh6gHr&#10;&#10;Mandarin (Chinese) Subtitles on UiiUii&#10;https://uiiiuiii.com/?s=the+futur&#10;&#10;—&#10;AFFILIATE LINKS*&#10;&#10;🙏 Support The Futur but purchasing through our affiliate links:&#10;Amazon: http://bit.ly/thefuturishere&#10;Webflow: http://bit.ly/2EbET9l&#10;Retro Supply Co.: http://bit.ly/2GW8gzR&#10;Creative Market: https://goo.gl/g4jlTE&#10;Design Cuts: http://bit.ly/2GSsAR3&#10;&#10;✍️ Sharpen your skills by taking a course, using our affiliate links:&#10;Skillshare: https://goo.gl/YCo2uT&#10;School of Motion: http://bit.ly/futur-som&#10;Bring Your Own Laptop Tutorials: https://byol.me/thefutur&#10;&#10;🎧 Do you like the music? Check out the music libraries we use in our affiliate links below:&#10;Epidemic Sound: http://share.epidemicsound.com/thefutur&#10;Musicbed: http://bit.ly/futurmb&#10;Artlist: http://bit.ly/2uWdna7&#10;&#10;&#10;*By making a purchase through any of our affiliate links, we receive a very small commission at no extra cost to you. This helps us on our mission to provide quality education to you. Thank you.&#10;&#10;—&#10;Futur Podcast on iTunes: 🎙&#10;https://itunes.apple.com/us/podcast/the-futur/id1209219220?mt=2&#10;Spotify: 🎙&#10;https://open.spotify.com/show/5K96ryZCjCmxqMzEotvS8h?si=J0NnGXwcQCymfBEA4poEVA&#10;&#10;—&#10;We love getting your letters. Send it here:&#10;The Futur&#10;c/o Chris Do&#10;1702 Olympic Blvd.&#10;Santa Monica, CA 90404&#10;USA&#10;&#10;—&#10;Host– Chris Do&#10;Content Director– Matthew Encina&#10;Producer - Mark Contreras&#10;Cinematographers– Ricky Lucas, Jona Garcia&#10;Editor– Stewart Schuster&#10;Live Editor– Jona Garcia&#10;Social Team– Elle Money, Alex Burlui&#10;Futur Theme Music – Adam Sanborne http://www.adamsanborne.com&#10;Typefaces: Futura, DIN, Helvetica Neue, Calibre, Champion Gothic &#10;Futur theme song— Adam Sanborne" id="517" name="Google Shape;517;g11b2d1bd1ba_0_170" title="Quick Tips for Selecting Color Combinations Using Harmonies">
            <a:hlinkClick r:id="rId6"/>
          </p:cNvPr>
          <p:cNvPicPr preferRelativeResize="0"/>
          <p:nvPr/>
        </p:nvPicPr>
        <p:blipFill>
          <a:blip r:embed="rId7">
            <a:alphaModFix/>
          </a:blip>
          <a:stretch>
            <a:fillRect/>
          </a:stretch>
        </p:blipFill>
        <p:spPr>
          <a:xfrm>
            <a:off x="6294800" y="3107625"/>
            <a:ext cx="4572000" cy="291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1" name="Shape 521"/>
        <p:cNvGrpSpPr/>
        <p:nvPr/>
      </p:nvGrpSpPr>
      <p:grpSpPr>
        <a:xfrm>
          <a:off x="0" y="0"/>
          <a:ext cx="0" cy="0"/>
          <a:chOff x="0" y="0"/>
          <a:chExt cx="0" cy="0"/>
        </a:xfrm>
      </p:grpSpPr>
      <p:sp>
        <p:nvSpPr>
          <p:cNvPr id="522" name="Google Shape;522;g11b2d1bd1ba_0_189"/>
          <p:cNvSpPr/>
          <p:nvPr/>
        </p:nvSpPr>
        <p:spPr>
          <a:xfrm>
            <a:off x="0" y="-2484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23" name="Google Shape;523;g11b2d1bd1ba_0_189"/>
          <p:cNvGrpSpPr/>
          <p:nvPr/>
        </p:nvGrpSpPr>
        <p:grpSpPr>
          <a:xfrm>
            <a:off x="10290315" y="0"/>
            <a:ext cx="1901686" cy="6858000"/>
            <a:chOff x="10290315" y="0"/>
            <a:chExt cx="1901686" cy="6858000"/>
          </a:xfrm>
        </p:grpSpPr>
        <p:sp>
          <p:nvSpPr>
            <p:cNvPr id="524" name="Google Shape;524;g11b2d1bd1ba_0_189"/>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5" name="Google Shape;525;g11b2d1bd1ba_0_18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6" name="Google Shape;526;g11b2d1bd1ba_0_18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7" name="Google Shape;527;g11b2d1bd1ba_0_18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8" name="Google Shape;528;g11b2d1bd1ba_0_18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9" name="Google Shape;529;g11b2d1bd1ba_0_18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0" name="Google Shape;530;g11b2d1bd1ba_0_18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531" name="Google Shape;531;g11b2d1bd1ba_0_189"/>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532" name="Google Shape;532;g11b2d1bd1ba_0_189"/>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533" name="Google Shape;533;g11b2d1bd1ba_0_189"/>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534" name="Google Shape;534;g11b2d1bd1ba_0_189"/>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535" name="Google Shape;535;g11b2d1bd1ba_0_189"/>
          <p:cNvSpPr txBox="1"/>
          <p:nvPr/>
        </p:nvSpPr>
        <p:spPr>
          <a:xfrm>
            <a:off x="3263994"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6" name="Google Shape;536;g11b2d1bd1ba_0_189"/>
          <p:cNvSpPr txBox="1"/>
          <p:nvPr/>
        </p:nvSpPr>
        <p:spPr>
          <a:xfrm>
            <a:off x="3087629" y="1328000"/>
            <a:ext cx="8480700" cy="543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i="1" lang="en-US" sz="1800">
                <a:solidFill>
                  <a:schemeClr val="dk1"/>
                </a:solidFill>
                <a:latin typeface="Calibri"/>
                <a:ea typeface="Calibri"/>
                <a:cs typeface="Calibri"/>
                <a:sym typeface="Calibri"/>
              </a:rPr>
              <a:t>Change your psychology… play with colors!</a:t>
            </a:r>
            <a:endParaRPr b="1" i="1"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b="1" i="1"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It is true that many scientists, doctors and mental health professionals have been studying the relationship between color and mood for years. Now, many of them believe that colors have the power not only to provoke emotional reactions but also to significantly affect our mood and well-being.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rPr lang="en-US" sz="1900">
                <a:solidFill>
                  <a:schemeClr val="dk1"/>
                </a:solidFill>
                <a:highlight>
                  <a:srgbClr val="FFFFFF"/>
                </a:highlight>
                <a:latin typeface="Calibri"/>
                <a:ea typeface="Calibri"/>
                <a:cs typeface="Calibri"/>
                <a:sym typeface="Calibri"/>
              </a:rPr>
              <a:t>Continue to the </a:t>
            </a:r>
            <a:r>
              <a:rPr lang="en-US" sz="1800">
                <a:solidFill>
                  <a:schemeClr val="dk1"/>
                </a:solidFill>
                <a:highlight>
                  <a:srgbClr val="FFFFFF"/>
                </a:highlight>
                <a:latin typeface="Calibri"/>
                <a:ea typeface="Calibri"/>
                <a:cs typeface="Calibri"/>
                <a:sym typeface="Calibri"/>
              </a:rPr>
              <a:t>next slide and see how colours can affect moods.</a:t>
            </a:r>
            <a:endParaRPr b="1" sz="19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0" name="Shape 540"/>
        <p:cNvGrpSpPr/>
        <p:nvPr/>
      </p:nvGrpSpPr>
      <p:grpSpPr>
        <a:xfrm>
          <a:off x="0" y="0"/>
          <a:ext cx="0" cy="0"/>
          <a:chOff x="0" y="0"/>
          <a:chExt cx="0" cy="0"/>
        </a:xfrm>
      </p:grpSpPr>
      <p:sp>
        <p:nvSpPr>
          <p:cNvPr id="541" name="Google Shape;541;g11b2d1bd1ba_0_211"/>
          <p:cNvSpPr/>
          <p:nvPr/>
        </p:nvSpPr>
        <p:spPr>
          <a:xfrm>
            <a:off x="0" y="-2484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42" name="Google Shape;542;g11b2d1bd1ba_0_211"/>
          <p:cNvGrpSpPr/>
          <p:nvPr/>
        </p:nvGrpSpPr>
        <p:grpSpPr>
          <a:xfrm>
            <a:off x="10290315" y="0"/>
            <a:ext cx="1901686" cy="6858000"/>
            <a:chOff x="10290315" y="0"/>
            <a:chExt cx="1901686" cy="6858000"/>
          </a:xfrm>
        </p:grpSpPr>
        <p:sp>
          <p:nvSpPr>
            <p:cNvPr id="543" name="Google Shape;543;g11b2d1bd1ba_0_211"/>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4" name="Google Shape;544;g11b2d1bd1ba_0_21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5" name="Google Shape;545;g11b2d1bd1ba_0_21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6" name="Google Shape;546;g11b2d1bd1ba_0_21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7" name="Google Shape;547;g11b2d1bd1ba_0_21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8" name="Google Shape;548;g11b2d1bd1ba_0_21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9" name="Google Shape;549;g11b2d1bd1ba_0_21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550" name="Google Shape;550;g11b2d1bd1ba_0_211"/>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551" name="Google Shape;551;g11b2d1bd1ba_0_211"/>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552" name="Google Shape;552;g11b2d1bd1ba_0_211"/>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553" name="Google Shape;553;g11b2d1bd1ba_0_211"/>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554" name="Google Shape;554;g11b2d1bd1ba_0_211"/>
          <p:cNvSpPr txBox="1"/>
          <p:nvPr/>
        </p:nvSpPr>
        <p:spPr>
          <a:xfrm>
            <a:off x="3263994"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5" name="Google Shape;555;g11b2d1bd1ba_0_211"/>
          <p:cNvSpPr txBox="1"/>
          <p:nvPr/>
        </p:nvSpPr>
        <p:spPr>
          <a:xfrm>
            <a:off x="3087629" y="1328000"/>
            <a:ext cx="8480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t/>
            </a:r>
            <a:endParaRPr/>
          </a:p>
        </p:txBody>
      </p:sp>
      <p:pic>
        <p:nvPicPr>
          <p:cNvPr id="556" name="Google Shape;556;g11b2d1bd1ba_0_211"/>
          <p:cNvPicPr preferRelativeResize="0"/>
          <p:nvPr/>
        </p:nvPicPr>
        <p:blipFill>
          <a:blip r:embed="rId6">
            <a:alphaModFix/>
          </a:blip>
          <a:stretch>
            <a:fillRect/>
          </a:stretch>
        </p:blipFill>
        <p:spPr>
          <a:xfrm>
            <a:off x="3459600" y="1328010"/>
            <a:ext cx="7736750" cy="46954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0" name="Shape 560"/>
        <p:cNvGrpSpPr/>
        <p:nvPr/>
      </p:nvGrpSpPr>
      <p:grpSpPr>
        <a:xfrm>
          <a:off x="0" y="0"/>
          <a:ext cx="0" cy="0"/>
          <a:chOff x="0" y="0"/>
          <a:chExt cx="0" cy="0"/>
        </a:xfrm>
      </p:grpSpPr>
      <p:sp>
        <p:nvSpPr>
          <p:cNvPr id="561" name="Google Shape;561;g11b2d1bd1ba_0_230"/>
          <p:cNvSpPr/>
          <p:nvPr/>
        </p:nvSpPr>
        <p:spPr>
          <a:xfrm>
            <a:off x="0" y="-2484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62" name="Google Shape;562;g11b2d1bd1ba_0_230"/>
          <p:cNvGrpSpPr/>
          <p:nvPr/>
        </p:nvGrpSpPr>
        <p:grpSpPr>
          <a:xfrm>
            <a:off x="10290315" y="0"/>
            <a:ext cx="1901686" cy="6858000"/>
            <a:chOff x="10290315" y="0"/>
            <a:chExt cx="1901686" cy="6858000"/>
          </a:xfrm>
        </p:grpSpPr>
        <p:sp>
          <p:nvSpPr>
            <p:cNvPr id="563" name="Google Shape;563;g11b2d1bd1ba_0_23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4" name="Google Shape;564;g11b2d1bd1ba_0_23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5" name="Google Shape;565;g11b2d1bd1ba_0_23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6" name="Google Shape;566;g11b2d1bd1ba_0_23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7" name="Google Shape;567;g11b2d1bd1ba_0_23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8" name="Google Shape;568;g11b2d1bd1ba_0_23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9" name="Google Shape;569;g11b2d1bd1ba_0_23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570" name="Google Shape;570;g11b2d1bd1ba_0_23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571" name="Google Shape;571;g11b2d1bd1ba_0_23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572" name="Google Shape;572;g11b2d1bd1ba_0_23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573" name="Google Shape;573;g11b2d1bd1ba_0_23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574" name="Google Shape;574;g11b2d1bd1ba_0_230"/>
          <p:cNvSpPr txBox="1"/>
          <p:nvPr/>
        </p:nvSpPr>
        <p:spPr>
          <a:xfrm>
            <a:off x="3263994"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5" name="Google Shape;575;g11b2d1bd1ba_0_230"/>
          <p:cNvSpPr txBox="1"/>
          <p:nvPr/>
        </p:nvSpPr>
        <p:spPr>
          <a:xfrm>
            <a:off x="3087629" y="1328000"/>
            <a:ext cx="84807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US" sz="1800">
                <a:latin typeface="Calibri"/>
                <a:ea typeface="Calibri"/>
                <a:cs typeface="Calibri"/>
                <a:sym typeface="Calibri"/>
              </a:rPr>
              <a:t>     </a:t>
            </a:r>
            <a:r>
              <a:rPr b="1" lang="en-US" sz="1800">
                <a:latin typeface="Calibri"/>
                <a:ea typeface="Calibri"/>
                <a:cs typeface="Calibri"/>
                <a:sym typeface="Calibri"/>
              </a:rPr>
              <a:t>Did you know that different cultures have their οwn associatiοns with colours?</a:t>
            </a:r>
            <a:endParaRPr b="1" sz="1800">
              <a:latin typeface="Calibri"/>
              <a:ea typeface="Calibri"/>
              <a:cs typeface="Calibri"/>
              <a:sym typeface="Calibri"/>
            </a:endParaRPr>
          </a:p>
          <a:p>
            <a:pPr indent="0" lvl="0" marL="0" marR="0" rtl="0" algn="l">
              <a:spcBef>
                <a:spcPts val="0"/>
              </a:spcBef>
              <a:spcAft>
                <a:spcPts val="0"/>
              </a:spcAft>
              <a:buSzPts val="1100"/>
              <a:buNone/>
            </a:pPr>
            <a:r>
              <a:t/>
            </a:r>
            <a:endParaRPr b="1" sz="1800">
              <a:latin typeface="Calibri"/>
              <a:ea typeface="Calibri"/>
              <a:cs typeface="Calibri"/>
              <a:sym typeface="Calibri"/>
            </a:endParaRPr>
          </a:p>
          <a:p>
            <a:pPr indent="0" lvl="0" marL="0" marR="0" rtl="0" algn="l">
              <a:spcBef>
                <a:spcPts val="0"/>
              </a:spcBef>
              <a:spcAft>
                <a:spcPts val="0"/>
              </a:spcAft>
              <a:buSzPts val="1100"/>
              <a:buNone/>
            </a:pPr>
            <a:r>
              <a:t/>
            </a:r>
            <a:endParaRPr b="1" sz="1800">
              <a:latin typeface="Calibri"/>
              <a:ea typeface="Calibri"/>
              <a:cs typeface="Calibri"/>
              <a:sym typeface="Calibri"/>
            </a:endParaRPr>
          </a:p>
          <a:p>
            <a:pPr indent="0" lvl="0" marL="0" marR="0" rtl="0" algn="l">
              <a:spcBef>
                <a:spcPts val="0"/>
              </a:spcBef>
              <a:spcAft>
                <a:spcPts val="0"/>
              </a:spcAft>
              <a:buSzPts val="1100"/>
              <a:buNone/>
            </a:pPr>
            <a:r>
              <a:rPr lang="en-US" sz="1800">
                <a:latin typeface="Calibri"/>
                <a:ea typeface="Calibri"/>
                <a:cs typeface="Calibri"/>
                <a:sym typeface="Calibri"/>
              </a:rPr>
              <a:t>There are a range οf </a:t>
            </a:r>
            <a:r>
              <a:rPr i="1" lang="en-US" sz="1800">
                <a:latin typeface="Calibri"/>
                <a:ea typeface="Calibri"/>
                <a:cs typeface="Calibri"/>
                <a:sym typeface="Calibri"/>
              </a:rPr>
              <a:t>cultural influences</a:t>
            </a:r>
            <a:r>
              <a:rPr lang="en-US" sz="1800">
                <a:latin typeface="Calibri"/>
                <a:ea typeface="Calibri"/>
                <a:cs typeface="Calibri"/>
                <a:sym typeface="Calibri"/>
              </a:rPr>
              <a:t> that affect οne’s view οf a specific cοlοr, like pοlitical and histοrical assοciations (flag cοlοrs, pοlitical parties), mythοlogical and religiοus assοciations (references tο colοr in spiritual texts), and linguistic assοciatiοns (idiοms and expressiοns).</a:t>
            </a:r>
            <a:endParaRPr sz="1800">
              <a:latin typeface="Calibri"/>
              <a:ea typeface="Calibri"/>
              <a:cs typeface="Calibri"/>
              <a:sym typeface="Calibri"/>
            </a:endParaRPr>
          </a:p>
          <a:p>
            <a:pPr indent="0" lvl="0" marL="0" marR="0" rtl="0" algn="l">
              <a:spcBef>
                <a:spcPts val="0"/>
              </a:spcBef>
              <a:spcAft>
                <a:spcPts val="0"/>
              </a:spcAft>
              <a:buSzPts val="1100"/>
              <a:buNone/>
            </a:pPr>
            <a:r>
              <a:t/>
            </a:r>
            <a:endParaRPr sz="1800">
              <a:latin typeface="Calibri"/>
              <a:ea typeface="Calibri"/>
              <a:cs typeface="Calibri"/>
              <a:sym typeface="Calibri"/>
            </a:endParaRPr>
          </a:p>
          <a:p>
            <a:pPr indent="0" lvl="0" marL="0" marR="0" rtl="0" algn="l">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SzPts val="1100"/>
              <a:buNone/>
            </a:pPr>
            <a:r>
              <a:rPr lang="en-US" sz="1800">
                <a:solidFill>
                  <a:schemeClr val="dk1"/>
                </a:solidFill>
                <a:highlight>
                  <a:srgbClr val="FFFFFF"/>
                </a:highlight>
                <a:latin typeface="Calibri"/>
                <a:ea typeface="Calibri"/>
                <a:cs typeface="Calibri"/>
                <a:sym typeface="Calibri"/>
              </a:rPr>
              <a:t>In China and India, </a:t>
            </a:r>
            <a:r>
              <a:rPr b="1" lang="en-US" sz="1800">
                <a:solidFill>
                  <a:srgbClr val="FF0000"/>
                </a:solidFill>
                <a:highlight>
                  <a:srgbClr val="FFFFFF"/>
                </a:highlight>
                <a:latin typeface="Calibri"/>
                <a:ea typeface="Calibri"/>
                <a:cs typeface="Calibri"/>
                <a:sym typeface="Calibri"/>
              </a:rPr>
              <a:t>red </a:t>
            </a:r>
            <a:r>
              <a:rPr lang="en-US" sz="1800">
                <a:solidFill>
                  <a:schemeClr val="dk1"/>
                </a:solidFill>
                <a:highlight>
                  <a:srgbClr val="FFFFFF"/>
                </a:highlight>
                <a:latin typeface="Calibri"/>
                <a:ea typeface="Calibri"/>
                <a:cs typeface="Calibri"/>
                <a:sym typeface="Calibri"/>
              </a:rPr>
              <a:t>is a wedding cοlοr. In Sοuth Africa, it’s one οf mοurning. Sο red is a color assοciated with times οf great emotion acrοss multiple cultures, althοugh the specific events of life (e.g. marriage and death) are rather different in nature.</a:t>
            </a:r>
            <a:endParaRPr sz="2300">
              <a:solidFill>
                <a:schemeClr val="dk1"/>
              </a:solidFill>
              <a:latin typeface="Calibri"/>
              <a:ea typeface="Calibri"/>
              <a:cs typeface="Calibri"/>
              <a:sym typeface="Calibri"/>
            </a:endParaRPr>
          </a:p>
          <a:p>
            <a:pPr indent="0" lvl="0" marL="0" marR="0" rtl="0" algn="l">
              <a:spcBef>
                <a:spcPts val="0"/>
              </a:spcBef>
              <a:spcAft>
                <a:spcPts val="0"/>
              </a:spcAft>
              <a:buSzPts val="1100"/>
              <a:buNone/>
            </a:pPr>
            <a:r>
              <a:t/>
            </a:r>
            <a:endParaRPr b="1" sz="1800">
              <a:latin typeface="Calibri"/>
              <a:ea typeface="Calibri"/>
              <a:cs typeface="Calibri"/>
              <a:sym typeface="Calibri"/>
            </a:endParaRPr>
          </a:p>
          <a:p>
            <a:pPr indent="0" lvl="0" marL="0" marR="0" rtl="0" algn="l">
              <a:spcBef>
                <a:spcPts val="0"/>
              </a:spcBef>
              <a:spcAft>
                <a:spcPts val="0"/>
              </a:spcAft>
              <a:buSzPts val="1100"/>
              <a:buNone/>
            </a:pPr>
            <a:r>
              <a:t/>
            </a:r>
            <a:endParaRPr b="1"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38" name="Google Shape;238;p4"/>
          <p:cNvGrpSpPr/>
          <p:nvPr/>
        </p:nvGrpSpPr>
        <p:grpSpPr>
          <a:xfrm>
            <a:off x="10290315" y="0"/>
            <a:ext cx="1901686" cy="6858000"/>
            <a:chOff x="10290315" y="0"/>
            <a:chExt cx="1901686" cy="6858000"/>
          </a:xfrm>
        </p:grpSpPr>
        <p:sp>
          <p:nvSpPr>
            <p:cNvPr id="239" name="Google Shape;239;p4"/>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4" name="Google Shape;244;p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46" name="Google Shape;246;p4"/>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247" name="Google Shape;247;p4"/>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248" name="Google Shape;248;p4"/>
          <p:cNvPicPr preferRelativeResize="0"/>
          <p:nvPr/>
        </p:nvPicPr>
        <p:blipFill rotWithShape="1">
          <a:blip r:embed="rId4">
            <a:alphaModFix/>
          </a:blip>
          <a:srcRect b="0" l="0" r="0" t="0"/>
          <a:stretch/>
        </p:blipFill>
        <p:spPr>
          <a:xfrm>
            <a:off x="5979027" y="43713"/>
            <a:ext cx="2263182" cy="1328012"/>
          </a:xfrm>
          <a:prstGeom prst="rect">
            <a:avLst/>
          </a:prstGeom>
          <a:noFill/>
          <a:ln>
            <a:noFill/>
          </a:ln>
        </p:spPr>
      </p:pic>
      <p:pic>
        <p:nvPicPr>
          <p:cNvPr id="249" name="Google Shape;249;p4"/>
          <p:cNvPicPr preferRelativeResize="0"/>
          <p:nvPr/>
        </p:nvPicPr>
        <p:blipFill rotWithShape="1">
          <a:blip r:embed="rId5">
            <a:alphaModFix/>
          </a:blip>
          <a:srcRect b="0" l="0" r="0" t="0"/>
          <a:stretch/>
        </p:blipFill>
        <p:spPr>
          <a:xfrm>
            <a:off x="9033967" y="6264575"/>
            <a:ext cx="2512695" cy="552450"/>
          </a:xfrm>
          <a:prstGeom prst="rect">
            <a:avLst/>
          </a:prstGeom>
          <a:noFill/>
          <a:ln>
            <a:noFill/>
          </a:ln>
        </p:spPr>
      </p:pic>
      <p:sp>
        <p:nvSpPr>
          <p:cNvPr id="250" name="Google Shape;250;p4"/>
          <p:cNvSpPr txBox="1"/>
          <p:nvPr/>
        </p:nvSpPr>
        <p:spPr>
          <a:xfrm>
            <a:off x="3714761" y="1143096"/>
            <a:ext cx="7991400" cy="640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Module Description</a:t>
            </a: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just">
              <a:lnSpc>
                <a:spcPct val="107916"/>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This topic will introduce women to the wοndeful world of painting, with which they can also use their fantasy and imagination to create paintings, portraits, landscapes or any other work they wish. Painting is an art in which women were traditionally interested, but a the same time not acknowledged. It is true, that the people who were keeping a record of artistic developments (such as academia, researchers, etc.), art masterpieces and the artists who created them, apparently ignored certain groups or people due to their gender, ethnicity, or social standing, among many other things. </a:t>
            </a:r>
            <a:endParaRPr sz="1800">
              <a:solidFill>
                <a:schemeClr val="dk1"/>
              </a:solidFill>
              <a:latin typeface="Calibri"/>
              <a:ea typeface="Calibri"/>
              <a:cs typeface="Calibri"/>
              <a:sym typeface="Calibri"/>
            </a:endParaRPr>
          </a:p>
          <a:p>
            <a:pPr indent="0" lvl="0" marL="0" rtl="0" algn="just">
              <a:lnSpc>
                <a:spcPct val="107916"/>
              </a:lnSpc>
              <a:spcBef>
                <a:spcPts val="800"/>
              </a:spcBef>
              <a:spcAft>
                <a:spcPts val="0"/>
              </a:spcAft>
              <a:buClr>
                <a:schemeClr val="dk1"/>
              </a:buClr>
              <a:buSzPts val="1100"/>
              <a:buFont typeface="Arial"/>
              <a:buNone/>
            </a:pPr>
            <a:r>
              <a:rPr lang="en-US" sz="1800">
                <a:solidFill>
                  <a:schemeClr val="dk1"/>
                </a:solidFill>
                <a:latin typeface="Calibri"/>
                <a:ea typeface="Calibri"/>
                <a:cs typeface="Calibri"/>
                <a:sym typeface="Calibri"/>
              </a:rPr>
              <a:t>Women can use their talent in painting both for creating works of art that they can afterwards sell and generate an income, but at the same time to proclaim their position as equal masterminds in painting as men. Among others, the learners in this module will be encouraged to develop their self-expression and creativity and build confidence, as well as a sense of individual identity.</a:t>
            </a:r>
            <a:endParaRPr sz="1800">
              <a:solidFill>
                <a:schemeClr val="dk1"/>
              </a:solidFill>
              <a:latin typeface="Calibri"/>
              <a:ea typeface="Calibri"/>
              <a:cs typeface="Calibri"/>
              <a:sym typeface="Calibri"/>
            </a:endParaRPr>
          </a:p>
          <a:p>
            <a:pPr indent="0" lvl="0" marL="0" rtl="0" algn="just">
              <a:lnSpc>
                <a:spcPct val="107916"/>
              </a:lnSpc>
              <a:spcBef>
                <a:spcPts val="800"/>
              </a:spcBef>
              <a:spcAft>
                <a:spcPts val="0"/>
              </a:spcAft>
              <a:buClr>
                <a:schemeClr val="dk1"/>
              </a:buClr>
              <a:buSzPts val="1100"/>
              <a:buFont typeface="Arial"/>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l">
              <a:spcBef>
                <a:spcPts val="80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9" name="Shape 579"/>
        <p:cNvGrpSpPr/>
        <p:nvPr/>
      </p:nvGrpSpPr>
      <p:grpSpPr>
        <a:xfrm>
          <a:off x="0" y="0"/>
          <a:ext cx="0" cy="0"/>
          <a:chOff x="0" y="0"/>
          <a:chExt cx="0" cy="0"/>
        </a:xfrm>
      </p:grpSpPr>
      <p:sp>
        <p:nvSpPr>
          <p:cNvPr id="580" name="Google Shape;580;g12878cbd54e_0_95"/>
          <p:cNvSpPr/>
          <p:nvPr/>
        </p:nvSpPr>
        <p:spPr>
          <a:xfrm>
            <a:off x="0" y="-2484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581" name="Google Shape;581;g12878cbd54e_0_95"/>
          <p:cNvGrpSpPr/>
          <p:nvPr/>
        </p:nvGrpSpPr>
        <p:grpSpPr>
          <a:xfrm>
            <a:off x="10290315" y="0"/>
            <a:ext cx="1901686" cy="6858000"/>
            <a:chOff x="10290315" y="0"/>
            <a:chExt cx="1901686" cy="6858000"/>
          </a:xfrm>
        </p:grpSpPr>
        <p:sp>
          <p:nvSpPr>
            <p:cNvPr id="582" name="Google Shape;582;g12878cbd54e_0_9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3" name="Google Shape;583;g12878cbd54e_0_9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4" name="Google Shape;584;g12878cbd54e_0_9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5" name="Google Shape;585;g12878cbd54e_0_9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6" name="Google Shape;586;g12878cbd54e_0_9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7" name="Google Shape;587;g12878cbd54e_0_9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8" name="Google Shape;588;g12878cbd54e_0_9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589" name="Google Shape;589;g12878cbd54e_0_9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590" name="Google Shape;590;g12878cbd54e_0_9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591" name="Google Shape;591;g12878cbd54e_0_9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592" name="Google Shape;592;g12878cbd54e_0_9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593" name="Google Shape;593;g12878cbd54e_0_95"/>
          <p:cNvSpPr txBox="1"/>
          <p:nvPr/>
        </p:nvSpPr>
        <p:spPr>
          <a:xfrm>
            <a:off x="3263994"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4" name="Google Shape;594;g12878cbd54e_0_95"/>
          <p:cNvSpPr txBox="1"/>
          <p:nvPr/>
        </p:nvSpPr>
        <p:spPr>
          <a:xfrm>
            <a:off x="3087629" y="1328000"/>
            <a:ext cx="8480700" cy="480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US" sz="1800">
                <a:latin typeface="Calibri"/>
                <a:ea typeface="Calibri"/>
                <a:cs typeface="Calibri"/>
                <a:sym typeface="Calibri"/>
              </a:rPr>
              <a:t>     QUIZ TIME:</a:t>
            </a:r>
            <a:endParaRPr b="1" sz="1800">
              <a:latin typeface="Calibri"/>
              <a:ea typeface="Calibri"/>
              <a:cs typeface="Calibri"/>
              <a:sym typeface="Calibri"/>
            </a:endParaRPr>
          </a:p>
          <a:p>
            <a:pPr indent="0" lvl="0" marL="0" marR="0" rtl="0" algn="l">
              <a:spcBef>
                <a:spcPts val="0"/>
              </a:spcBef>
              <a:spcAft>
                <a:spcPts val="0"/>
              </a:spcAft>
              <a:buSzPts val="1100"/>
              <a:buNone/>
            </a:pPr>
            <a:r>
              <a:t/>
            </a:r>
            <a:endParaRPr b="1" sz="1800">
              <a:latin typeface="Calibri"/>
              <a:ea typeface="Calibri"/>
              <a:cs typeface="Calibri"/>
              <a:sym typeface="Calibri"/>
            </a:endParaRPr>
          </a:p>
          <a:p>
            <a:pPr indent="0" lvl="0" marL="0" marR="0" rtl="0" algn="l">
              <a:spcBef>
                <a:spcPts val="0"/>
              </a:spcBef>
              <a:spcAft>
                <a:spcPts val="0"/>
              </a:spcAft>
              <a:buSzPts val="1100"/>
              <a:buNone/>
            </a:pPr>
            <a:r>
              <a:rPr b="1" lang="en-US" sz="1800">
                <a:latin typeface="Calibri"/>
                <a:ea typeface="Calibri"/>
                <a:cs typeface="Calibri"/>
                <a:sym typeface="Calibri"/>
              </a:rPr>
              <a:t>1.</a:t>
            </a:r>
            <a:r>
              <a:rPr i="1" lang="en-US" sz="1800">
                <a:solidFill>
                  <a:schemeClr val="dk1"/>
                </a:solidFill>
                <a:highlight>
                  <a:schemeClr val="lt1"/>
                </a:highlight>
                <a:latin typeface="Calibri"/>
                <a:ea typeface="Calibri"/>
                <a:cs typeface="Calibri"/>
                <a:sym typeface="Calibri"/>
              </a:rPr>
              <a:t>When we create a contrasting color combination it’s a good idea</a:t>
            </a:r>
            <a:r>
              <a:rPr lang="en-US" sz="1800">
                <a:solidFill>
                  <a:schemeClr val="dk1"/>
                </a:solidFill>
                <a:highlight>
                  <a:schemeClr val="lt1"/>
                </a:highlight>
                <a:latin typeface="Calibri"/>
                <a:ea typeface="Calibri"/>
                <a:cs typeface="Calibri"/>
                <a:sym typeface="Calibri"/>
              </a:rPr>
              <a:t> </a:t>
            </a:r>
            <a:endParaRPr sz="1800">
              <a:solidFill>
                <a:schemeClr val="dk1"/>
              </a:solidFill>
              <a:highlight>
                <a:schemeClr val="lt1"/>
              </a:highlight>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to allow many colors to dominate</a:t>
            </a:r>
            <a:endParaRPr sz="1800">
              <a:solidFill>
                <a:schemeClr val="dk1"/>
              </a:solidFill>
              <a:highlight>
                <a:schemeClr val="lt1"/>
              </a:highlight>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to allow one color to dominate</a:t>
            </a:r>
            <a:endParaRPr sz="1800">
              <a:solidFill>
                <a:schemeClr val="dk1"/>
              </a:solidFill>
              <a:highlight>
                <a:schemeClr val="lt1"/>
              </a:highlight>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to allow two specific colors to dominate</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highlight>
                  <a:schemeClr val="lt1"/>
                </a:highlight>
                <a:latin typeface="Calibri"/>
                <a:ea typeface="Calibri"/>
                <a:cs typeface="Calibri"/>
                <a:sym typeface="Calibri"/>
              </a:rPr>
              <a:t>2.</a:t>
            </a:r>
            <a:r>
              <a:rPr i="1" lang="en-US" sz="1800">
                <a:solidFill>
                  <a:schemeClr val="dk1"/>
                </a:solidFill>
                <a:latin typeface="Calibri"/>
                <a:ea typeface="Calibri"/>
                <a:cs typeface="Calibri"/>
                <a:sym typeface="Calibri"/>
              </a:rPr>
              <a:t>When you blend a specific color with its cousin colours, you manage to create the best   </a:t>
            </a:r>
            <a:r>
              <a:rPr lang="en-US" sz="1800">
                <a:solidFill>
                  <a:schemeClr val="dk1"/>
                </a:solidFill>
                <a:latin typeface="Calibri"/>
                <a:ea typeface="Calibri"/>
                <a:cs typeface="Calibri"/>
                <a:sym typeface="Calibri"/>
              </a:rPr>
              <a:t>  a.     color harmony</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SzPts val="1100"/>
              <a:buNone/>
            </a:pPr>
            <a:r>
              <a:rPr lang="en-US" sz="1800">
                <a:solidFill>
                  <a:schemeClr val="dk1"/>
                </a:solidFill>
                <a:highlight>
                  <a:schemeClr val="lt1"/>
                </a:highlight>
                <a:latin typeface="Calibri"/>
                <a:ea typeface="Calibri"/>
                <a:cs typeface="Calibri"/>
                <a:sym typeface="Calibri"/>
              </a:rPr>
              <a:t>b.     color transparency</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SzPts val="1100"/>
              <a:buNone/>
            </a:pPr>
            <a:r>
              <a:rPr lang="en-US" sz="1800">
                <a:solidFill>
                  <a:schemeClr val="dk1"/>
                </a:solidFill>
                <a:highlight>
                  <a:schemeClr val="lt1"/>
                </a:highlight>
                <a:latin typeface="Calibri"/>
                <a:ea typeface="Calibri"/>
                <a:cs typeface="Calibri"/>
                <a:sym typeface="Calibri"/>
              </a:rPr>
              <a:t>c.     color contrast</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SzPts val="1100"/>
              <a:buNone/>
            </a:pPr>
            <a:r>
              <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SzPts val="1100"/>
              <a:buNone/>
            </a:pPr>
            <a:r>
              <a:rPr b="1" lang="en-US" sz="1800">
                <a:solidFill>
                  <a:schemeClr val="dk1"/>
                </a:solidFill>
                <a:highlight>
                  <a:schemeClr val="lt1"/>
                </a:highlight>
                <a:latin typeface="Calibri"/>
                <a:ea typeface="Calibri"/>
                <a:cs typeface="Calibri"/>
                <a:sym typeface="Calibri"/>
              </a:rPr>
              <a:t>3.</a:t>
            </a:r>
            <a:r>
              <a:rPr i="1" lang="en-US" sz="1800">
                <a:solidFill>
                  <a:schemeClr val="dk1"/>
                </a:solidFill>
                <a:highlight>
                  <a:schemeClr val="lt1"/>
                </a:highlight>
                <a:latin typeface="Calibri"/>
                <a:ea typeface="Calibri"/>
                <a:cs typeface="Calibri"/>
                <a:sym typeface="Calibri"/>
              </a:rPr>
              <a:t>Passion and energy can be affected by</a:t>
            </a:r>
            <a:endParaRPr i="1" sz="1800">
              <a:solidFill>
                <a:schemeClr val="dk1"/>
              </a:solidFill>
              <a:highlight>
                <a:schemeClr val="lt1"/>
              </a:highlight>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black color</a:t>
            </a:r>
            <a:endParaRPr sz="1800">
              <a:solidFill>
                <a:schemeClr val="dk1"/>
              </a:solidFill>
              <a:highlight>
                <a:schemeClr val="lt1"/>
              </a:highlight>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orange color </a:t>
            </a:r>
            <a:endParaRPr sz="1800">
              <a:solidFill>
                <a:schemeClr val="dk1"/>
              </a:solidFill>
              <a:highlight>
                <a:schemeClr val="lt1"/>
              </a:highlight>
              <a:latin typeface="Calibri"/>
              <a:ea typeface="Calibri"/>
              <a:cs typeface="Calibri"/>
              <a:sym typeface="Calibri"/>
            </a:endParaRPr>
          </a:p>
          <a:p>
            <a:pPr indent="-342900" lvl="0" marL="457200" marR="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red color</a:t>
            </a:r>
            <a:endParaRPr sz="1800">
              <a:solidFill>
                <a:schemeClr val="dk1"/>
              </a:solidFill>
              <a:highlight>
                <a:schemeClr val="lt1"/>
              </a:highlight>
              <a:latin typeface="Calibri"/>
              <a:ea typeface="Calibri"/>
              <a:cs typeface="Calibri"/>
              <a:sym typeface="Calibri"/>
            </a:endParaRPr>
          </a:p>
          <a:p>
            <a:pPr indent="0" lvl="0" marL="0" marR="0" rtl="0" algn="l">
              <a:spcBef>
                <a:spcPts val="0"/>
              </a:spcBef>
              <a:spcAft>
                <a:spcPts val="0"/>
              </a:spcAft>
              <a:buSzPts val="1100"/>
              <a:buNone/>
            </a:pPr>
            <a:r>
              <a:t/>
            </a:r>
            <a:endParaRPr b="1"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8" name="Shape 598"/>
        <p:cNvGrpSpPr/>
        <p:nvPr/>
      </p:nvGrpSpPr>
      <p:grpSpPr>
        <a:xfrm>
          <a:off x="0" y="0"/>
          <a:ext cx="0" cy="0"/>
          <a:chOff x="0" y="0"/>
          <a:chExt cx="0" cy="0"/>
        </a:xfrm>
      </p:grpSpPr>
      <p:sp>
        <p:nvSpPr>
          <p:cNvPr id="599" name="Google Shape;599;g12878cbd54e_0_131"/>
          <p:cNvSpPr/>
          <p:nvPr/>
        </p:nvSpPr>
        <p:spPr>
          <a:xfrm>
            <a:off x="0" y="-2484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00" name="Google Shape;600;g12878cbd54e_0_131"/>
          <p:cNvGrpSpPr/>
          <p:nvPr/>
        </p:nvGrpSpPr>
        <p:grpSpPr>
          <a:xfrm>
            <a:off x="10290315" y="0"/>
            <a:ext cx="1901686" cy="6858000"/>
            <a:chOff x="10290315" y="0"/>
            <a:chExt cx="1901686" cy="6858000"/>
          </a:xfrm>
        </p:grpSpPr>
        <p:sp>
          <p:nvSpPr>
            <p:cNvPr id="601" name="Google Shape;601;g12878cbd54e_0_131"/>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2" name="Google Shape;602;g12878cbd54e_0_13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3" name="Google Shape;603;g12878cbd54e_0_13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4" name="Google Shape;604;g12878cbd54e_0_13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5" name="Google Shape;605;g12878cbd54e_0_13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6" name="Google Shape;606;g12878cbd54e_0_13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7" name="Google Shape;607;g12878cbd54e_0_13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608" name="Google Shape;608;g12878cbd54e_0_131"/>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609" name="Google Shape;609;g12878cbd54e_0_131"/>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610" name="Google Shape;610;g12878cbd54e_0_131"/>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611" name="Google Shape;611;g12878cbd54e_0_131"/>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612" name="Google Shape;612;g12878cbd54e_0_131"/>
          <p:cNvSpPr txBox="1"/>
          <p:nvPr/>
        </p:nvSpPr>
        <p:spPr>
          <a:xfrm>
            <a:off x="3263994"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3" name="Google Shape;613;g12878cbd54e_0_131"/>
          <p:cNvSpPr txBox="1"/>
          <p:nvPr/>
        </p:nvSpPr>
        <p:spPr>
          <a:xfrm>
            <a:off x="3087629" y="1328000"/>
            <a:ext cx="84807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b="1" lang="en-US" sz="1800">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457200" rtl="0" algn="l">
              <a:spcBef>
                <a:spcPts val="0"/>
              </a:spcBef>
              <a:spcAft>
                <a:spcPts val="0"/>
              </a:spcAft>
              <a:buSzPts val="1100"/>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u="sng">
                <a:solidFill>
                  <a:schemeClr val="dk1"/>
                </a:solidFill>
                <a:highlight>
                  <a:schemeClr val="lt1"/>
                </a:highlight>
                <a:latin typeface="Calibri"/>
                <a:ea typeface="Calibri"/>
                <a:cs typeface="Calibri"/>
                <a:sym typeface="Calibri"/>
              </a:rPr>
              <a:t>Correct Answers:</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1-b, </a:t>
            </a:r>
            <a:r>
              <a:rPr lang="en-US" sz="1800">
                <a:solidFill>
                  <a:schemeClr val="dk1"/>
                </a:solidFill>
                <a:highlight>
                  <a:schemeClr val="lt1"/>
                </a:highlight>
                <a:latin typeface="Calibri"/>
                <a:ea typeface="Calibri"/>
                <a:cs typeface="Calibri"/>
                <a:sym typeface="Calibri"/>
              </a:rPr>
              <a:t>because if one color dominates, the color combination result is more clear and interesting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2-a, </a:t>
            </a:r>
            <a:r>
              <a:rPr lang="en-US" sz="1800">
                <a:solidFill>
                  <a:schemeClr val="dk1"/>
                </a:solidFill>
                <a:highlight>
                  <a:schemeClr val="lt1"/>
                </a:highlight>
                <a:latin typeface="Calibri"/>
                <a:ea typeface="Calibri"/>
                <a:cs typeface="Calibri"/>
                <a:sym typeface="Calibri"/>
              </a:rPr>
              <a:t>because</a:t>
            </a:r>
            <a:r>
              <a:rPr b="1" lang="en-US" sz="1800">
                <a:solidFill>
                  <a:schemeClr val="dk1"/>
                </a:solidFill>
                <a:highlight>
                  <a:schemeClr val="lt1"/>
                </a:highlight>
                <a:latin typeface="Calibri"/>
                <a:ea typeface="Calibri"/>
                <a:cs typeface="Calibri"/>
                <a:sym typeface="Calibri"/>
              </a:rPr>
              <a:t> </a:t>
            </a:r>
            <a:r>
              <a:rPr lang="en-US" sz="1800">
                <a:solidFill>
                  <a:schemeClr val="dk1"/>
                </a:solidFill>
                <a:latin typeface="Calibri"/>
                <a:ea typeface="Calibri"/>
                <a:cs typeface="Calibri"/>
                <a:sym typeface="Calibri"/>
              </a:rPr>
              <a:t>color harmony is the term of colours that look aesthetically beautiful side by side</a:t>
            </a:r>
            <a:endParaRPr b="1"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SzPts val="1100"/>
              <a:buNone/>
            </a:pPr>
            <a:r>
              <a:rPr b="1" lang="en-US" sz="1800">
                <a:solidFill>
                  <a:schemeClr val="dk1"/>
                </a:solidFill>
                <a:highlight>
                  <a:schemeClr val="lt1"/>
                </a:highlight>
                <a:latin typeface="Calibri"/>
                <a:ea typeface="Calibri"/>
                <a:cs typeface="Calibri"/>
                <a:sym typeface="Calibri"/>
              </a:rPr>
              <a:t>3-c, </a:t>
            </a:r>
            <a:r>
              <a:rPr lang="en-US" sz="1800">
                <a:solidFill>
                  <a:schemeClr val="dk1"/>
                </a:solidFill>
                <a:highlight>
                  <a:schemeClr val="lt1"/>
                </a:highlight>
                <a:latin typeface="Calibri"/>
                <a:ea typeface="Calibri"/>
                <a:cs typeface="Calibri"/>
                <a:sym typeface="Calibri"/>
              </a:rPr>
              <a:t>because red color affects passion, energy, power, determination, immediacy</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SzPts val="1100"/>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SzPts val="1100"/>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b="1" sz="1800">
              <a:latin typeface="Calibri"/>
              <a:ea typeface="Calibri"/>
              <a:cs typeface="Calibri"/>
              <a:sym typeface="Calibri"/>
            </a:endParaRPr>
          </a:p>
          <a:p>
            <a:pPr indent="0" lvl="0" marL="0" marR="0" rtl="0" algn="l">
              <a:spcBef>
                <a:spcPts val="0"/>
              </a:spcBef>
              <a:spcAft>
                <a:spcPts val="0"/>
              </a:spcAft>
              <a:buSzPts val="1100"/>
              <a:buNone/>
            </a:pPr>
            <a:r>
              <a:t/>
            </a:r>
            <a:endParaRPr b="1" sz="1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7" name="Shape 617"/>
        <p:cNvGrpSpPr/>
        <p:nvPr/>
      </p:nvGrpSpPr>
      <p:grpSpPr>
        <a:xfrm>
          <a:off x="0" y="0"/>
          <a:ext cx="0" cy="0"/>
          <a:chOff x="0" y="0"/>
          <a:chExt cx="0" cy="0"/>
        </a:xfrm>
      </p:grpSpPr>
      <p:sp>
        <p:nvSpPr>
          <p:cNvPr id="618" name="Google Shape;618;g12878cbd54e_0_149"/>
          <p:cNvSpPr/>
          <p:nvPr/>
        </p:nvSpPr>
        <p:spPr>
          <a:xfrm>
            <a:off x="0" y="-24847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19" name="Google Shape;619;g12878cbd54e_0_149"/>
          <p:cNvGrpSpPr/>
          <p:nvPr/>
        </p:nvGrpSpPr>
        <p:grpSpPr>
          <a:xfrm>
            <a:off x="10290315" y="0"/>
            <a:ext cx="1901686" cy="6858000"/>
            <a:chOff x="10290315" y="0"/>
            <a:chExt cx="1901686" cy="6858000"/>
          </a:xfrm>
        </p:grpSpPr>
        <p:sp>
          <p:nvSpPr>
            <p:cNvPr id="620" name="Google Shape;620;g12878cbd54e_0_149"/>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1" name="Google Shape;621;g12878cbd54e_0_14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2" name="Google Shape;622;g12878cbd54e_0_14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3" name="Google Shape;623;g12878cbd54e_0_14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4" name="Google Shape;624;g12878cbd54e_0_14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5" name="Google Shape;625;g12878cbd54e_0_14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6" name="Google Shape;626;g12878cbd54e_0_14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627" name="Google Shape;627;g12878cbd54e_0_149"/>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628" name="Google Shape;628;g12878cbd54e_0_149"/>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629" name="Google Shape;629;g12878cbd54e_0_149"/>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630" name="Google Shape;630;g12878cbd54e_0_149"/>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631" name="Google Shape;631;g12878cbd54e_0_149"/>
          <p:cNvSpPr txBox="1"/>
          <p:nvPr/>
        </p:nvSpPr>
        <p:spPr>
          <a:xfrm>
            <a:off x="3263994"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2" name="Google Shape;632;g12878cbd54e_0_149"/>
          <p:cNvSpPr txBox="1"/>
          <p:nvPr/>
        </p:nvSpPr>
        <p:spPr>
          <a:xfrm>
            <a:off x="3087629" y="1328000"/>
            <a:ext cx="8480700" cy="2801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1" sz="2500"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500" u="sng">
                <a:solidFill>
                  <a:schemeClr val="dk1"/>
                </a:solidFill>
                <a:latin typeface="Calibri"/>
                <a:ea typeface="Calibri"/>
                <a:cs typeface="Calibri"/>
                <a:sym typeface="Calibri"/>
              </a:rPr>
              <a:t>SUMMARY</a:t>
            </a:r>
            <a:endParaRPr b="1" sz="2500"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In this chapter we learned about color contrast and color harmony. The first one is the difference in light between font (or anything in the foreground) and its background. When you blend a specific color with its cousin colours, you manage to create the best color harmony, too. Colors have the magic power to affect moods. For example, black color is combined with power, elegance, mystery, bold and stability. Different cultures have their own associations with colors. There associations can be mythological, religious, political, etc. </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6" name="Shape 636"/>
        <p:cNvGrpSpPr/>
        <p:nvPr/>
      </p:nvGrpSpPr>
      <p:grpSpPr>
        <a:xfrm>
          <a:off x="0" y="0"/>
          <a:ext cx="0" cy="0"/>
          <a:chOff x="0" y="0"/>
          <a:chExt cx="0" cy="0"/>
        </a:xfrm>
      </p:grpSpPr>
      <p:sp>
        <p:nvSpPr>
          <p:cNvPr id="637" name="Google Shape;637;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38" name="Google Shape;638;p9"/>
          <p:cNvGrpSpPr/>
          <p:nvPr/>
        </p:nvGrpSpPr>
        <p:grpSpPr>
          <a:xfrm>
            <a:off x="10290315" y="0"/>
            <a:ext cx="1901686" cy="6858000"/>
            <a:chOff x="10290315" y="0"/>
            <a:chExt cx="1901686" cy="6858000"/>
          </a:xfrm>
        </p:grpSpPr>
        <p:sp>
          <p:nvSpPr>
            <p:cNvPr id="639" name="Google Shape;639;p9"/>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0" name="Google Shape;640;p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1" name="Google Shape;641;p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2" name="Google Shape;642;p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3" name="Google Shape;643;p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4" name="Google Shape;644;p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5" name="Google Shape;645;p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646" name="Google Shape;646;p9"/>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647" name="Google Shape;647;p9"/>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648" name="Google Shape;648;p9"/>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649" name="Google Shape;649;p9"/>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650" name="Google Shape;650;p9"/>
          <p:cNvSpPr txBox="1"/>
          <p:nvPr/>
        </p:nvSpPr>
        <p:spPr>
          <a:xfrm>
            <a:off x="3545594" y="997796"/>
            <a:ext cx="7991515"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1" name="Google Shape;651;p9"/>
          <p:cNvSpPr txBox="1"/>
          <p:nvPr/>
        </p:nvSpPr>
        <p:spPr>
          <a:xfrm>
            <a:off x="3047189" y="2561564"/>
            <a:ext cx="60945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1.3 </a:t>
            </a:r>
            <a:r>
              <a:rPr lang="en-US" sz="1800">
                <a:solidFill>
                  <a:schemeClr val="dk1"/>
                </a:solidFill>
              </a:rPr>
              <a:t>Composition</a:t>
            </a:r>
            <a:endParaRPr/>
          </a:p>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  Th</a:t>
            </a:r>
            <a:r>
              <a:rPr lang="en-US" sz="1800">
                <a:solidFill>
                  <a:schemeClr val="dk1"/>
                </a:solidFill>
              </a:rPr>
              <a:t>is topic </a:t>
            </a:r>
            <a:r>
              <a:rPr lang="en-US" sz="1800">
                <a:solidFill>
                  <a:schemeClr val="dk1"/>
                </a:solidFill>
                <a:latin typeface="Arial"/>
                <a:ea typeface="Arial"/>
                <a:cs typeface="Arial"/>
                <a:sym typeface="Arial"/>
              </a:rPr>
              <a:t>will cover the following:</a:t>
            </a:r>
            <a:endParaRPr/>
          </a:p>
          <a:p>
            <a:pPr indent="0" lvl="0" marL="0" marR="0" rtl="0" algn="l">
              <a:spcBef>
                <a:spcPts val="0"/>
              </a:spcBef>
              <a:spcAft>
                <a:spcPts val="0"/>
              </a:spcAft>
              <a:buClr>
                <a:schemeClr val="dk1"/>
              </a:buClr>
              <a:buSzPts val="1800"/>
              <a:buFont typeface="Arial"/>
              <a:buNone/>
            </a:pPr>
            <a:r>
              <a:rPr lang="en-US" sz="1800">
                <a:solidFill>
                  <a:schemeClr val="dk1"/>
                </a:solidFill>
              </a:rPr>
              <a:t> </a:t>
            </a:r>
            <a:endParaRPr sz="1800">
              <a:solidFill>
                <a:schemeClr val="dk1"/>
              </a:solidFill>
              <a:latin typeface="Arial"/>
              <a:ea typeface="Arial"/>
              <a:cs typeface="Arial"/>
              <a:sym typeface="Arial"/>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Space</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Movement</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Balance</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Asymmetry</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Rhythm</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Shapes</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Proportion</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Lightning</a:t>
            </a:r>
            <a:endParaRPr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5" name="Shape 655"/>
        <p:cNvGrpSpPr/>
        <p:nvPr/>
      </p:nvGrpSpPr>
      <p:grpSpPr>
        <a:xfrm>
          <a:off x="0" y="0"/>
          <a:ext cx="0" cy="0"/>
          <a:chOff x="0" y="0"/>
          <a:chExt cx="0" cy="0"/>
        </a:xfrm>
      </p:grpSpPr>
      <p:sp>
        <p:nvSpPr>
          <p:cNvPr id="656" name="Google Shape;656;g11b2d1bd1ba_0_30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57" name="Google Shape;657;g11b2d1bd1ba_0_306"/>
          <p:cNvGrpSpPr/>
          <p:nvPr/>
        </p:nvGrpSpPr>
        <p:grpSpPr>
          <a:xfrm>
            <a:off x="10290315" y="0"/>
            <a:ext cx="1901686" cy="6858000"/>
            <a:chOff x="10290315" y="0"/>
            <a:chExt cx="1901686" cy="6858000"/>
          </a:xfrm>
        </p:grpSpPr>
        <p:sp>
          <p:nvSpPr>
            <p:cNvPr id="658" name="Google Shape;658;g11b2d1bd1ba_0_30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9" name="Google Shape;659;g11b2d1bd1ba_0_30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0" name="Google Shape;660;g11b2d1bd1ba_0_30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1" name="Google Shape;661;g11b2d1bd1ba_0_30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2" name="Google Shape;662;g11b2d1bd1ba_0_30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3" name="Google Shape;663;g11b2d1bd1ba_0_30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4" name="Google Shape;664;g11b2d1bd1ba_0_30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665" name="Google Shape;665;g11b2d1bd1ba_0_30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666" name="Google Shape;666;g11b2d1bd1ba_0_30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667" name="Google Shape;667;g11b2d1bd1ba_0_30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668" name="Google Shape;668;g11b2d1bd1ba_0_30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669" name="Google Shape;669;g11b2d1bd1ba_0_306"/>
          <p:cNvSpPr txBox="1"/>
          <p:nvPr/>
        </p:nvSpPr>
        <p:spPr>
          <a:xfrm>
            <a:off x="3313119"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0" name="Google Shape;670;g11b2d1bd1ba_0_306"/>
          <p:cNvSpPr txBox="1"/>
          <p:nvPr/>
        </p:nvSpPr>
        <p:spPr>
          <a:xfrm>
            <a:off x="3048754" y="1050500"/>
            <a:ext cx="8255700" cy="4710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Topic: Composition</a:t>
            </a:r>
            <a:endParaRPr b="1"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2400"/>
              <a:buFont typeface="Calibri"/>
              <a:buNone/>
            </a:pPr>
            <a:r>
              <a:rPr b="1" i="1" lang="en-US" sz="2400">
                <a:solidFill>
                  <a:schemeClr val="dk1"/>
                </a:solidFill>
                <a:latin typeface="Calibri"/>
                <a:ea typeface="Calibri"/>
                <a:cs typeface="Calibri"/>
                <a:sym typeface="Calibri"/>
              </a:rPr>
              <a:t>PRINCIPLES</a:t>
            </a:r>
            <a:endParaRPr b="1" i="1"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rPr lang="en-US" sz="1800">
                <a:solidFill>
                  <a:schemeClr val="dk1"/>
                </a:solidFill>
                <a:latin typeface="Calibri"/>
                <a:ea typeface="Calibri"/>
                <a:cs typeface="Calibri"/>
                <a:sym typeface="Calibri"/>
              </a:rPr>
              <a:t>A color </a:t>
            </a:r>
            <a:r>
              <a:rPr b="1" lang="en-US" sz="1800" u="sng">
                <a:solidFill>
                  <a:srgbClr val="00FF00"/>
                </a:solidFill>
                <a:latin typeface="Calibri"/>
                <a:ea typeface="Calibri"/>
                <a:cs typeface="Calibri"/>
                <a:sym typeface="Calibri"/>
              </a:rPr>
              <a:t>space </a:t>
            </a:r>
            <a:r>
              <a:rPr lang="en-US" sz="1800">
                <a:solidFill>
                  <a:schemeClr val="dk1"/>
                </a:solidFill>
                <a:latin typeface="Calibri"/>
                <a:ea typeface="Calibri"/>
                <a:cs typeface="Calibri"/>
                <a:sym typeface="Calibri"/>
              </a:rPr>
              <a:t>is a specific organization of colors. It is an arbitrary agreed upon way to define color. There is any number of ways to visualize color. Each has its different advantages and disadvantages.</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rPr lang="en-US" sz="1800">
                <a:solidFill>
                  <a:schemeClr val="dk1"/>
                </a:solidFill>
                <a:latin typeface="Calibri"/>
                <a:ea typeface="Calibri"/>
                <a:cs typeface="Calibri"/>
                <a:sym typeface="Calibri"/>
              </a:rPr>
              <a:t>There are many ways tο give a sense οf </a:t>
            </a:r>
            <a:r>
              <a:rPr b="1" lang="en-US" sz="1800" u="sng">
                <a:solidFill>
                  <a:srgbClr val="FF0000"/>
                </a:solidFill>
                <a:latin typeface="Calibri"/>
                <a:ea typeface="Calibri"/>
                <a:cs typeface="Calibri"/>
                <a:sym typeface="Calibri"/>
              </a:rPr>
              <a:t>mοvement</a:t>
            </a:r>
            <a:r>
              <a:rPr lang="en-US" sz="1800">
                <a:solidFill>
                  <a:schemeClr val="dk1"/>
                </a:solidFill>
                <a:latin typeface="Calibri"/>
                <a:ea typeface="Calibri"/>
                <a:cs typeface="Calibri"/>
                <a:sym typeface="Calibri"/>
              </a:rPr>
              <a:t> tο a design, such as the arrangement οf οbjects, the pοsition οf the figures, the flοw οf a river. You can use the guidelines tο direct the viewer's eye in and arοund the painting. The main lines can be real lines, such as the lines οf a fence οr a railrοad, οr they can be silent lines, such as a row οf trees οr a curve οf stοnes οr circles.</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rPr b="1" lang="en-US" sz="1800" u="sng">
                <a:solidFill>
                  <a:schemeClr val="accent1"/>
                </a:solidFill>
                <a:latin typeface="Calibri"/>
                <a:ea typeface="Calibri"/>
                <a:cs typeface="Calibri"/>
                <a:sym typeface="Calibri"/>
              </a:rPr>
              <a:t>Balance</a:t>
            </a:r>
            <a:r>
              <a:rPr lang="en-US" sz="1800">
                <a:solidFill>
                  <a:schemeClr val="dk1"/>
                </a:solidFill>
                <a:latin typeface="Calibri"/>
                <a:ea typeface="Calibri"/>
                <a:cs typeface="Calibri"/>
                <a:sym typeface="Calibri"/>
              </a:rPr>
              <a:t> is the feeling that οne plan "feels right" and that οne side is nοt weaker than the οther.</a:t>
            </a:r>
            <a:r>
              <a:rPr lang="en-US">
                <a:solidFill>
                  <a:schemeClr val="dk1"/>
                </a:solidFill>
                <a:highlight>
                  <a:srgbClr val="FFFFFF"/>
                </a:highlight>
                <a:latin typeface="Calibri"/>
                <a:ea typeface="Calibri"/>
                <a:cs typeface="Calibri"/>
                <a:sym typeface="Calibri"/>
              </a:rPr>
              <a:t> </a:t>
            </a:r>
            <a:r>
              <a:rPr lang="en-US" sz="1800">
                <a:solidFill>
                  <a:schemeClr val="dk1"/>
                </a:solidFill>
                <a:highlight>
                  <a:srgbClr val="FFFFFF"/>
                </a:highlight>
                <a:latin typeface="Calibri"/>
                <a:ea typeface="Calibri"/>
                <a:cs typeface="Calibri"/>
                <a:sym typeface="Calibri"/>
              </a:rPr>
              <a:t>A painting without balance can create a sense of anxiety.</a:t>
            </a:r>
            <a:endParaRPr b="1" sz="1800">
              <a:solidFill>
                <a:schemeClr val="dk1"/>
              </a:solidFill>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4" name="Shape 674"/>
        <p:cNvGrpSpPr/>
        <p:nvPr/>
      </p:nvGrpSpPr>
      <p:grpSpPr>
        <a:xfrm>
          <a:off x="0" y="0"/>
          <a:ext cx="0" cy="0"/>
          <a:chOff x="0" y="0"/>
          <a:chExt cx="0" cy="0"/>
        </a:xfrm>
      </p:grpSpPr>
      <p:sp>
        <p:nvSpPr>
          <p:cNvPr id="675" name="Google Shape;675;g11b2d1bd1ba_0_3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76" name="Google Shape;676;g11b2d1bd1ba_0_329"/>
          <p:cNvGrpSpPr/>
          <p:nvPr/>
        </p:nvGrpSpPr>
        <p:grpSpPr>
          <a:xfrm>
            <a:off x="10290315" y="0"/>
            <a:ext cx="1901686" cy="6858000"/>
            <a:chOff x="10290315" y="0"/>
            <a:chExt cx="1901686" cy="6858000"/>
          </a:xfrm>
        </p:grpSpPr>
        <p:sp>
          <p:nvSpPr>
            <p:cNvPr id="677" name="Google Shape;677;g11b2d1bd1ba_0_329"/>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8" name="Google Shape;678;g11b2d1bd1ba_0_32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9" name="Google Shape;679;g11b2d1bd1ba_0_32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0" name="Google Shape;680;g11b2d1bd1ba_0_32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1" name="Google Shape;681;g11b2d1bd1ba_0_32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2" name="Google Shape;682;g11b2d1bd1ba_0_32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3" name="Google Shape;683;g11b2d1bd1ba_0_32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684" name="Google Shape;684;g11b2d1bd1ba_0_329"/>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685" name="Google Shape;685;g11b2d1bd1ba_0_329"/>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686" name="Google Shape;686;g11b2d1bd1ba_0_329"/>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687" name="Google Shape;687;g11b2d1bd1ba_0_329"/>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688" name="Google Shape;688;g11b2d1bd1ba_0_329"/>
          <p:cNvSpPr txBox="1"/>
          <p:nvPr/>
        </p:nvSpPr>
        <p:spPr>
          <a:xfrm>
            <a:off x="3313119"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9" name="Google Shape;689;g11b2d1bd1ba_0_329"/>
          <p:cNvSpPr txBox="1"/>
          <p:nvPr/>
        </p:nvSpPr>
        <p:spPr>
          <a:xfrm>
            <a:off x="3087629" y="1050500"/>
            <a:ext cx="8255700" cy="5448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rPr lang="en-US" sz="1800">
                <a:solidFill>
                  <a:schemeClr val="dk1"/>
                </a:solidFill>
                <a:latin typeface="Calibri"/>
                <a:ea typeface="Calibri"/>
                <a:cs typeface="Calibri"/>
                <a:sym typeface="Calibri"/>
              </a:rPr>
              <a:t>In the same way that music does, a design can have a </a:t>
            </a:r>
            <a:r>
              <a:rPr b="1" lang="en-US" sz="1800" u="sng">
                <a:solidFill>
                  <a:srgbClr val="FF9900"/>
                </a:solidFill>
                <a:latin typeface="Calibri"/>
                <a:ea typeface="Calibri"/>
                <a:cs typeface="Calibri"/>
                <a:sym typeface="Calibri"/>
              </a:rPr>
              <a:t>rhythm</a:t>
            </a:r>
            <a:r>
              <a:rPr lang="en-US" sz="1800">
                <a:solidFill>
                  <a:schemeClr val="dk1"/>
                </a:solidFill>
                <a:latin typeface="Calibri"/>
                <a:ea typeface="Calibri"/>
                <a:cs typeface="Calibri"/>
                <a:sym typeface="Calibri"/>
              </a:rPr>
              <a:t> or a basic beat that leads your gaze to see the work of art in a certain rhythm. Look for large underlying shapes (squares, triangles, etc.) and repeating color.</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rPr b="1" lang="en-US" sz="1800" u="sng">
                <a:solidFill>
                  <a:srgbClr val="4A86E8"/>
                </a:solidFill>
                <a:latin typeface="Calibri"/>
                <a:ea typeface="Calibri"/>
                <a:cs typeface="Calibri"/>
                <a:sym typeface="Calibri"/>
              </a:rPr>
              <a:t>Asymmetrical balance</a:t>
            </a:r>
            <a:r>
              <a:rPr lang="en-US" sz="1800">
                <a:solidFill>
                  <a:schemeClr val="dk1"/>
                </a:solidFill>
                <a:latin typeface="Calibri"/>
                <a:ea typeface="Calibri"/>
                <a:cs typeface="Calibri"/>
                <a:sym typeface="Calibri"/>
              </a:rPr>
              <a:t> occurs when you have different visual images on either side of a design, and yet the image still seems balanced. To be considered asymmetrical, a design needs to have unequal visual weight on either side, but those unequal visuals need to balance each other.</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rPr b="1" lang="en-US" sz="1800" u="sng">
                <a:solidFill>
                  <a:srgbClr val="A61C00"/>
                </a:solidFill>
                <a:latin typeface="Calibri"/>
                <a:ea typeface="Calibri"/>
                <a:cs typeface="Calibri"/>
                <a:sym typeface="Calibri"/>
              </a:rPr>
              <a:t>Proportion</a:t>
            </a:r>
            <a:r>
              <a:rPr lang="en-US" sz="1800">
                <a:solidFill>
                  <a:schemeClr val="dk1"/>
                </a:solidFill>
                <a:latin typeface="Calibri"/>
                <a:ea typeface="Calibri"/>
                <a:cs typeface="Calibri"/>
                <a:sym typeface="Calibri"/>
              </a:rPr>
              <a:t> is the harmοnious relatiοn οf parts to each οther or to the whοle and prοper οr equal share.</a:t>
            </a:r>
            <a:r>
              <a:rPr lang="en-US" sz="1800">
                <a:solidFill>
                  <a:schemeClr val="dk1"/>
                </a:solidFill>
                <a:highlight>
                  <a:srgbClr val="FFFFFF"/>
                </a:highlight>
                <a:latin typeface="Calibri"/>
                <a:ea typeface="Calibri"/>
                <a:cs typeface="Calibri"/>
                <a:sym typeface="Calibri"/>
              </a:rPr>
              <a:t>When you are painting realistically, proportion plays a significant role. If the prοportions are incοrrect, then the final image will lοοk less realistic or abstracted.</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3" name="Shape 693"/>
        <p:cNvGrpSpPr/>
        <p:nvPr/>
      </p:nvGrpSpPr>
      <p:grpSpPr>
        <a:xfrm>
          <a:off x="0" y="0"/>
          <a:ext cx="0" cy="0"/>
          <a:chOff x="0" y="0"/>
          <a:chExt cx="0" cy="0"/>
        </a:xfrm>
      </p:grpSpPr>
      <p:sp>
        <p:nvSpPr>
          <p:cNvPr id="694" name="Google Shape;694;g11b2d1bd1ba_0_35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695" name="Google Shape;695;g11b2d1bd1ba_0_351"/>
          <p:cNvGrpSpPr/>
          <p:nvPr/>
        </p:nvGrpSpPr>
        <p:grpSpPr>
          <a:xfrm>
            <a:off x="10290315" y="0"/>
            <a:ext cx="1901686" cy="6858000"/>
            <a:chOff x="10290315" y="0"/>
            <a:chExt cx="1901686" cy="6858000"/>
          </a:xfrm>
        </p:grpSpPr>
        <p:sp>
          <p:nvSpPr>
            <p:cNvPr id="696" name="Google Shape;696;g11b2d1bd1ba_0_351"/>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7" name="Google Shape;697;g11b2d1bd1ba_0_35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8" name="Google Shape;698;g11b2d1bd1ba_0_35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9" name="Google Shape;699;g11b2d1bd1ba_0_35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0" name="Google Shape;700;g11b2d1bd1ba_0_35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1" name="Google Shape;701;g11b2d1bd1ba_0_35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2" name="Google Shape;702;g11b2d1bd1ba_0_35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703" name="Google Shape;703;g11b2d1bd1ba_0_351"/>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704" name="Google Shape;704;g11b2d1bd1ba_0_351"/>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705" name="Google Shape;705;g11b2d1bd1ba_0_351"/>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706" name="Google Shape;706;g11b2d1bd1ba_0_351"/>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707" name="Google Shape;707;g11b2d1bd1ba_0_351"/>
          <p:cNvSpPr txBox="1"/>
          <p:nvPr/>
        </p:nvSpPr>
        <p:spPr>
          <a:xfrm>
            <a:off x="3313119"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8" name="Google Shape;708;g11b2d1bd1ba_0_351"/>
          <p:cNvSpPr txBox="1"/>
          <p:nvPr/>
        </p:nvSpPr>
        <p:spPr>
          <a:xfrm>
            <a:off x="3087629" y="1050500"/>
            <a:ext cx="8255700" cy="3063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rPr b="1" lang="en-US" sz="1800" u="sng">
                <a:solidFill>
                  <a:srgbClr val="F1C232"/>
                </a:solidFill>
                <a:highlight>
                  <a:srgbClr val="FFFFFF"/>
                </a:highlight>
                <a:latin typeface="Calibri"/>
                <a:ea typeface="Calibri"/>
                <a:cs typeface="Calibri"/>
                <a:sym typeface="Calibri"/>
              </a:rPr>
              <a:t>Lighting</a:t>
            </a:r>
            <a:r>
              <a:rPr lang="en-US" sz="1800">
                <a:solidFill>
                  <a:srgbClr val="303030"/>
                </a:solidFill>
                <a:highlight>
                  <a:srgbClr val="FFFFFF"/>
                </a:highlight>
                <a:latin typeface="Calibri"/>
                <a:ea typeface="Calibri"/>
                <a:cs typeface="Calibri"/>
                <a:sym typeface="Calibri"/>
              </a:rPr>
              <a:t> is very important for displaying or producing art. Most artists prefer natural lightning for their masterpieces. </a:t>
            </a:r>
            <a:r>
              <a:rPr lang="en-US" sz="1850">
                <a:solidFill>
                  <a:srgbClr val="303030"/>
                </a:solidFill>
                <a:highlight>
                  <a:srgbClr val="FFFFFF"/>
                </a:highlight>
                <a:latin typeface="Calibri"/>
                <a:ea typeface="Calibri"/>
                <a:cs typeface="Calibri"/>
                <a:sym typeface="Calibri"/>
              </a:rPr>
              <a:t> Sunlight has the highest </a:t>
            </a:r>
            <a:r>
              <a:rPr lang="en-US" sz="1850">
                <a:solidFill>
                  <a:schemeClr val="hlink"/>
                </a:solidFill>
                <a:highlight>
                  <a:srgbClr val="FFFFFF"/>
                </a:highlight>
                <a:uFill>
                  <a:noFill/>
                </a:uFill>
                <a:latin typeface="Calibri"/>
                <a:ea typeface="Calibri"/>
                <a:cs typeface="Calibri"/>
                <a:sym typeface="Calibri"/>
                <a:hlinkClick r:id="rId6"/>
              </a:rPr>
              <a:t>Color Rendering Index</a:t>
            </a:r>
            <a:r>
              <a:rPr lang="en-US" sz="1850">
                <a:solidFill>
                  <a:srgbClr val="303030"/>
                </a:solidFill>
                <a:highlight>
                  <a:srgbClr val="FFFFFF"/>
                </a:highlight>
                <a:latin typeface="Calibri"/>
                <a:ea typeface="Calibri"/>
                <a:cs typeface="Calibri"/>
                <a:sym typeface="Calibri"/>
              </a:rPr>
              <a:t>. CRI is the measurement of a light source’s capacity.</a:t>
            </a:r>
            <a:r>
              <a:rPr lang="en-US" sz="1800">
                <a:solidFill>
                  <a:srgbClr val="303030"/>
                </a:solidFill>
                <a:highlight>
                  <a:srgbClr val="FFFFFF"/>
                </a:highlight>
                <a:latin typeface="Calibri"/>
                <a:ea typeface="Calibri"/>
                <a:cs typeface="Calibri"/>
                <a:sym typeface="Calibri"/>
              </a:rPr>
              <a:t> If natural lighting is inaccessible, </a:t>
            </a:r>
            <a:r>
              <a:rPr lang="en-US" sz="1800">
                <a:solidFill>
                  <a:schemeClr val="hlink"/>
                </a:solidFill>
                <a:highlight>
                  <a:srgbClr val="FFFFFF"/>
                </a:highlight>
                <a:uFill>
                  <a:noFill/>
                </a:uFill>
                <a:latin typeface="Calibri"/>
                <a:ea typeface="Calibri"/>
                <a:cs typeface="Calibri"/>
                <a:sym typeface="Calibri"/>
                <a:hlinkClick r:id="rId7"/>
              </a:rPr>
              <a:t>LED</a:t>
            </a:r>
            <a:r>
              <a:rPr lang="en-US" sz="1800">
                <a:solidFill>
                  <a:srgbClr val="303030"/>
                </a:solidFill>
                <a:highlight>
                  <a:srgbClr val="FFFFFF"/>
                </a:highlight>
                <a:latin typeface="Calibri"/>
                <a:ea typeface="Calibri"/>
                <a:cs typeface="Calibri"/>
                <a:sym typeface="Calibri"/>
              </a:rPr>
              <a:t> lighting is as close to reproducing natural light as it gets.</a:t>
            </a:r>
            <a:endParaRPr b="1"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p:txBody>
      </p:sp>
      <p:pic>
        <p:nvPicPr>
          <p:cNvPr descr="In this video, I will be sharing with you a concept that I invented to compose with colors based on chroma. It will help you realize that if you harmonize colors well based on chroma, you can associate any given hue, even those you think don’t go very well together.&#10;&#10;Like and subscribe !&#10;&#10;00:00 Hue, value and chroma&#10;01:54 What's the problem with hue?&#10;03:03 Give each color a role&#10;05:28 Composing with chroma&#10;05:58 Tonic, Dominant, Accent&#10;06:44 Painting Analysis&#10;&#10;***&#10;&#10;➡ Thank you for supporting me on Patreon!&#10;&#10;https://www.patreon.com/florentfarges&#10;&#10;➡ LEARN OIL PAINTING - A 7 HOURS VIDEO COURSE :&#10;&#10;https://www.florentfarges.com/the-practical-guide-to-oil-painting-techniques/&#10;&#10;➡ ADVANCED PAINTING COURSE ON COLOR AND PAINT - A 9HR COURSE :&#10;&#10;https://www.florentfarges.com/the-art-and-practice-of-color/&#10;&#10;➡ Free Resources for artists : &#10;&#10;https://www.florentfarges.com/education&#10;&#10;✔ Social media :&#10;&#10;Facebook :&#10;https://www.facebook.com/FlorentFargesArts/&#10;&#10;Instagram :&#10;https://www.instagram.com/florentfarges.arts/&#10;&#10;Support me on PATREON and access real-time tutorials with commentary (and more) :&#10;https://www.patreon.com/florentfarges&#10;&#10;If you want to connect with me, the best option is to use the contact form on my website.&#10;&#10;Write me :&#10;https://www.florentfarges.com/contact&#10;&#10;***&#10;&#10;About me (bio) :&#10;Website : &#10;https://www.florentfarges.com&#10;&#10;I am an artist living and working in France. I learned the techniques of the Atelier of the Nineteenth century and now I try to share some of my knowledge with the rest of the world, because I think that beauty still has an important role to play in artistic creation. I do mostly drawing and oil painting, and my goal is always to provide techniques, thoughts and explanations that can be useful to anyone, from beginners to more advanced artists.&#10;&#10;&#10;The material I use most of the time (not necessarily in this video) :&#10;&#10;Drawing&#10;Equipement&#10;✓ Kneaded eraser&#10;✓ Plumb line&#10;✓ Small mirror&#10;✓ An old synthetic brush&#10;✓ Masking tape&#10;✓ Cutter&#10;✓ Sandpaper or sanding block&#10;✓ Mahlstick or Hand rest (DIY)&#10;✓ Level ruler&#10;Graphite&#10;✓ Pencils 2H, HB and 2B&#10;Charcoal&#10;✓ If available: Nitram charcoals (H, HB and B)&#10;✓ Square charcoals&#10;✓ Natural charcoal box &#10;Black and white chalk&#10;✓ Sketch pencil Conté white&#10;✓ Square Conté noir : HB and 2B&#10;✓ Chalk or pencil holder&#10;✓ Pencil sketch Conté Pierre noire : H and HB&#10;Sanguine&#10;✓ Sketch pencil Conté : Blood and blood Medici&#10;✓ Crayon Polychromos Faber-Castel : sanguine&#10;✓ Sketch pencil Conté white&#10;Oil painting&#10;Palette&#10;(Extra-fine paint, recommended brands depending on availability: Lefranc Bourgeois, Winsor and Newton, Royal Talens Rembrandt)&#10;✓ Titanium white PW6&#10;✓ Yellow ochre PY42&#10;✓ Burnt Sienna PR101 or PBr7&#10;✓ Venetian red or English red PR101&#10;✓ Permanent Alizarin crimson (Attention: do not use the traditional pigment, which is not very light-fast) PV19 or PR177 or Quinacridone Rose PV19&#10;✓ Cobalt teal blue PG50&#10;✓ French ultramarine blue PB29&#10;✓ Raw umber PBr7&#10;✓ Burnt umber PBr7&#10;✓ Ivory Black PBk9&#10;Brushes&#10;✓ About ten filbert hog bristle brushes sizes n° 4, 6, 8, 10 and 12&#10;✓ Some flat brushes&#10;✓ Round sable brush or round Kolinsky sable n° 4, 8, 10, 12 (from the size of the nail (about one inch) or synthetic imitation&#10;Medium&#10;✓ Linseed stand oil&#10;✓ Odourless mineral spirits&#10;✓ Safflower oil&#10;Surface&#10;✓ Linen canvas, fine grain universal coating&#10;✓ For studies : Canson oil-acrylic oil paper Figueras&#10;Others&#10;✓ Palette&#10;✓ Foam and spalter brushes&#10;✓ Palette knife in the shape of a water drop, no souldering&#10;✓ A few small pots, containers, jars...&#10;✓ Paper towels&#10;&#10;***&#10;#art #painting #colortheory&#10;***&#10;&#10;Thanks for watching !" id="709" name="Google Shape;709;g11b2d1bd1ba_0_351" title="Color Theory - Are You Making this COLOR COMPOSITION MISTAKE ??">
            <a:hlinkClick r:id="rId8"/>
          </p:cNvPr>
          <p:cNvPicPr preferRelativeResize="0"/>
          <p:nvPr/>
        </p:nvPicPr>
        <p:blipFill>
          <a:blip r:embed="rId9">
            <a:alphaModFix/>
          </a:blip>
          <a:stretch>
            <a:fillRect/>
          </a:stretch>
        </p:blipFill>
        <p:spPr>
          <a:xfrm>
            <a:off x="5069275" y="2996500"/>
            <a:ext cx="3676325" cy="2757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1000"/>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sp>
        <p:nvSpPr>
          <p:cNvPr id="714" name="Google Shape;714;g12878cbd54e_0_16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15" name="Google Shape;715;g12878cbd54e_0_167"/>
          <p:cNvGrpSpPr/>
          <p:nvPr/>
        </p:nvGrpSpPr>
        <p:grpSpPr>
          <a:xfrm>
            <a:off x="10290315" y="0"/>
            <a:ext cx="1901686" cy="6858000"/>
            <a:chOff x="10290315" y="0"/>
            <a:chExt cx="1901686" cy="6858000"/>
          </a:xfrm>
        </p:grpSpPr>
        <p:sp>
          <p:nvSpPr>
            <p:cNvPr id="716" name="Google Shape;716;g12878cbd54e_0_16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7" name="Google Shape;717;g12878cbd54e_0_16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8" name="Google Shape;718;g12878cbd54e_0_16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9" name="Google Shape;719;g12878cbd54e_0_16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0" name="Google Shape;720;g12878cbd54e_0_16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1" name="Google Shape;721;g12878cbd54e_0_16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2" name="Google Shape;722;g12878cbd54e_0_16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723" name="Google Shape;723;g12878cbd54e_0_16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724" name="Google Shape;724;g12878cbd54e_0_16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725" name="Google Shape;725;g12878cbd54e_0_16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726" name="Google Shape;726;g12878cbd54e_0_16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727" name="Google Shape;727;g12878cbd54e_0_167"/>
          <p:cNvSpPr txBox="1"/>
          <p:nvPr/>
        </p:nvSpPr>
        <p:spPr>
          <a:xfrm>
            <a:off x="3313119"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8" name="Google Shape;728;g12878cbd54e_0_167"/>
          <p:cNvSpPr txBox="1"/>
          <p:nvPr/>
        </p:nvSpPr>
        <p:spPr>
          <a:xfrm>
            <a:off x="3087629" y="1050500"/>
            <a:ext cx="8255700" cy="5818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     QUIZ TIME:</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b="1" i="1" lang="en-US" sz="1800">
                <a:solidFill>
                  <a:schemeClr val="dk1"/>
                </a:solidFill>
                <a:latin typeface="Calibri"/>
                <a:ea typeface="Calibri"/>
                <a:cs typeface="Calibri"/>
                <a:sym typeface="Calibri"/>
              </a:rPr>
              <a:t>….. </a:t>
            </a:r>
            <a:r>
              <a:rPr i="1" lang="en-US" sz="1800">
                <a:solidFill>
                  <a:schemeClr val="dk1"/>
                </a:solidFill>
                <a:latin typeface="Calibri"/>
                <a:ea typeface="Calibri"/>
                <a:cs typeface="Calibri"/>
                <a:sym typeface="Calibri"/>
              </a:rPr>
              <a:t>is the feeling that οne plan "feels right" and that οne side is nοt weaker than the οther.</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Rhythm</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Balance</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Proportion</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   </a:t>
            </a:r>
            <a:r>
              <a:rPr i="1" lang="en-US" sz="1800">
                <a:solidFill>
                  <a:schemeClr val="dk1"/>
                </a:solidFill>
                <a:latin typeface="Calibri"/>
                <a:ea typeface="Calibri"/>
                <a:cs typeface="Calibri"/>
                <a:sym typeface="Calibri"/>
              </a:rPr>
              <a:t> </a:t>
            </a:r>
            <a:r>
              <a:rPr b="1" i="1" lang="en-US" sz="1800">
                <a:solidFill>
                  <a:schemeClr val="dk1"/>
                </a:solidFill>
                <a:latin typeface="Calibri"/>
                <a:ea typeface="Calibri"/>
                <a:cs typeface="Calibri"/>
                <a:sym typeface="Calibri"/>
              </a:rPr>
              <a:t>…..</a:t>
            </a:r>
            <a:r>
              <a:rPr i="1" lang="en-US" sz="1800">
                <a:solidFill>
                  <a:schemeClr val="dk1"/>
                </a:solidFill>
                <a:latin typeface="Calibri"/>
                <a:ea typeface="Calibri"/>
                <a:cs typeface="Calibri"/>
                <a:sym typeface="Calibri"/>
              </a:rPr>
              <a:t> </a:t>
            </a:r>
            <a:r>
              <a:rPr i="1" lang="en-US" sz="1800">
                <a:latin typeface="Calibri"/>
                <a:ea typeface="Calibri"/>
                <a:cs typeface="Calibri"/>
                <a:sym typeface="Calibri"/>
              </a:rPr>
              <a:t>is the harmοnious relatiοn οf parts to each οther or to the whοle and prοper οr equal share.</a:t>
            </a:r>
            <a:endParaRPr i="1" sz="18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     Proportion</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b.     Lightning</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c.     Movement</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b="1" sz="1800" u="sng">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2" name="Shape 732"/>
        <p:cNvGrpSpPr/>
        <p:nvPr/>
      </p:nvGrpSpPr>
      <p:grpSpPr>
        <a:xfrm>
          <a:off x="0" y="0"/>
          <a:ext cx="0" cy="0"/>
          <a:chOff x="0" y="0"/>
          <a:chExt cx="0" cy="0"/>
        </a:xfrm>
      </p:grpSpPr>
      <p:sp>
        <p:nvSpPr>
          <p:cNvPr id="733" name="Google Shape;733;g12878cbd54e_0_18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34" name="Google Shape;734;g12878cbd54e_0_186"/>
          <p:cNvGrpSpPr/>
          <p:nvPr/>
        </p:nvGrpSpPr>
        <p:grpSpPr>
          <a:xfrm>
            <a:off x="10290315" y="0"/>
            <a:ext cx="1901686" cy="6858000"/>
            <a:chOff x="10290315" y="0"/>
            <a:chExt cx="1901686" cy="6858000"/>
          </a:xfrm>
        </p:grpSpPr>
        <p:sp>
          <p:nvSpPr>
            <p:cNvPr id="735" name="Google Shape;735;g12878cbd54e_0_18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6" name="Google Shape;736;g12878cbd54e_0_18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7" name="Google Shape;737;g12878cbd54e_0_18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8" name="Google Shape;738;g12878cbd54e_0_18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9" name="Google Shape;739;g12878cbd54e_0_18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0" name="Google Shape;740;g12878cbd54e_0_18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1" name="Google Shape;741;g12878cbd54e_0_18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742" name="Google Shape;742;g12878cbd54e_0_18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743" name="Google Shape;743;g12878cbd54e_0_18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744" name="Google Shape;744;g12878cbd54e_0_18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745" name="Google Shape;745;g12878cbd54e_0_18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746" name="Google Shape;746;g12878cbd54e_0_186"/>
          <p:cNvSpPr txBox="1"/>
          <p:nvPr/>
        </p:nvSpPr>
        <p:spPr>
          <a:xfrm>
            <a:off x="3313119"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7" name="Google Shape;747;g12878cbd54e_0_186"/>
          <p:cNvSpPr txBox="1"/>
          <p:nvPr/>
        </p:nvSpPr>
        <p:spPr>
          <a:xfrm>
            <a:off x="3087629" y="1050500"/>
            <a:ext cx="8255700" cy="3601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     QUIZ TIME:</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3.  ….. </a:t>
            </a:r>
            <a:r>
              <a:rPr i="1" lang="en-US" sz="1800">
                <a:solidFill>
                  <a:schemeClr val="dk1"/>
                </a:solidFill>
                <a:latin typeface="Calibri"/>
                <a:ea typeface="Calibri"/>
                <a:cs typeface="Calibri"/>
                <a:sym typeface="Calibri"/>
              </a:rPr>
              <a:t>occurs when you have different visual images on either side of a design, and yet the image still seems balanced.</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Lightning</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Asymmetrical</a:t>
            </a:r>
            <a:r>
              <a:rPr lang="en-US" sz="1800">
                <a:solidFill>
                  <a:schemeClr val="dk1"/>
                </a:solidFill>
                <a:highlight>
                  <a:schemeClr val="lt1"/>
                </a:highlight>
                <a:latin typeface="Calibri"/>
                <a:ea typeface="Calibri"/>
                <a:cs typeface="Calibri"/>
                <a:sym typeface="Calibri"/>
              </a:rPr>
              <a:t> balance</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Space</a:t>
            </a:r>
            <a:endParaRPr b="1" sz="1800" u="sng">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4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1" name="Shape 751"/>
        <p:cNvGrpSpPr/>
        <p:nvPr/>
      </p:nvGrpSpPr>
      <p:grpSpPr>
        <a:xfrm>
          <a:off x="0" y="0"/>
          <a:ext cx="0" cy="0"/>
          <a:chOff x="0" y="0"/>
          <a:chExt cx="0" cy="0"/>
        </a:xfrm>
      </p:grpSpPr>
      <p:sp>
        <p:nvSpPr>
          <p:cNvPr id="752" name="Google Shape;752;g12878cbd54e_0_20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53" name="Google Shape;753;g12878cbd54e_0_204"/>
          <p:cNvGrpSpPr/>
          <p:nvPr/>
        </p:nvGrpSpPr>
        <p:grpSpPr>
          <a:xfrm>
            <a:off x="10290315" y="0"/>
            <a:ext cx="1901686" cy="6858000"/>
            <a:chOff x="10290315" y="0"/>
            <a:chExt cx="1901686" cy="6858000"/>
          </a:xfrm>
        </p:grpSpPr>
        <p:sp>
          <p:nvSpPr>
            <p:cNvPr id="754" name="Google Shape;754;g12878cbd54e_0_20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5" name="Google Shape;755;g12878cbd54e_0_20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6" name="Google Shape;756;g12878cbd54e_0_20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7" name="Google Shape;757;g12878cbd54e_0_20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8" name="Google Shape;758;g12878cbd54e_0_20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9" name="Google Shape;759;g12878cbd54e_0_20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0" name="Google Shape;760;g12878cbd54e_0_20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761" name="Google Shape;761;g12878cbd54e_0_20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762" name="Google Shape;762;g12878cbd54e_0_20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763" name="Google Shape;763;g12878cbd54e_0_20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764" name="Google Shape;764;g12878cbd54e_0_20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765" name="Google Shape;765;g12878cbd54e_0_204"/>
          <p:cNvSpPr txBox="1"/>
          <p:nvPr/>
        </p:nvSpPr>
        <p:spPr>
          <a:xfrm>
            <a:off x="3313119"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6" name="Google Shape;766;g12878cbd54e_0_204"/>
          <p:cNvSpPr txBox="1"/>
          <p:nvPr/>
        </p:nvSpPr>
        <p:spPr>
          <a:xfrm>
            <a:off x="3087629" y="1050500"/>
            <a:ext cx="8255700" cy="34170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u="sng">
                <a:solidFill>
                  <a:schemeClr val="dk1"/>
                </a:solidFill>
                <a:highlight>
                  <a:schemeClr val="lt1"/>
                </a:highlight>
                <a:latin typeface="Calibri"/>
                <a:ea typeface="Calibri"/>
                <a:cs typeface="Calibri"/>
                <a:sym typeface="Calibri"/>
              </a:rPr>
              <a:t>Correct Answers:</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1-b, </a:t>
            </a:r>
            <a:r>
              <a:rPr lang="en-US" sz="1800">
                <a:solidFill>
                  <a:schemeClr val="dk1"/>
                </a:solidFill>
                <a:highlight>
                  <a:schemeClr val="lt1"/>
                </a:highlight>
                <a:latin typeface="Calibri"/>
                <a:ea typeface="Calibri"/>
                <a:cs typeface="Calibri"/>
                <a:sym typeface="Calibri"/>
              </a:rPr>
              <a:t>according to its definition</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2-a, </a:t>
            </a:r>
            <a:r>
              <a:rPr lang="en-US" sz="1800">
                <a:solidFill>
                  <a:schemeClr val="dk1"/>
                </a:solidFill>
                <a:highlight>
                  <a:schemeClr val="lt1"/>
                </a:highlight>
                <a:latin typeface="Calibri"/>
                <a:ea typeface="Calibri"/>
                <a:cs typeface="Calibri"/>
                <a:sym typeface="Calibri"/>
              </a:rPr>
              <a:t>according to its definition</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rPr b="1" lang="en-US" sz="1800">
                <a:solidFill>
                  <a:schemeClr val="dk1"/>
                </a:solidFill>
                <a:highlight>
                  <a:schemeClr val="lt1"/>
                </a:highlight>
                <a:latin typeface="Calibri"/>
                <a:ea typeface="Calibri"/>
                <a:cs typeface="Calibri"/>
                <a:sym typeface="Calibri"/>
              </a:rPr>
              <a:t>3-b, </a:t>
            </a:r>
            <a:r>
              <a:rPr lang="en-US" sz="1800">
                <a:solidFill>
                  <a:schemeClr val="dk1"/>
                </a:solidFill>
                <a:highlight>
                  <a:schemeClr val="lt1"/>
                </a:highlight>
                <a:latin typeface="Calibri"/>
                <a:ea typeface="Calibri"/>
                <a:cs typeface="Calibri"/>
                <a:sym typeface="Calibri"/>
              </a:rPr>
              <a:t>according to its definition</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None/>
            </a:pPr>
            <a:r>
              <a:t/>
            </a:r>
            <a:endParaRPr b="1"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56" name="Google Shape;256;p5"/>
          <p:cNvGrpSpPr/>
          <p:nvPr/>
        </p:nvGrpSpPr>
        <p:grpSpPr>
          <a:xfrm>
            <a:off x="10290315" y="0"/>
            <a:ext cx="1901686" cy="6858000"/>
            <a:chOff x="10290315" y="0"/>
            <a:chExt cx="1901686" cy="6858000"/>
          </a:xfrm>
        </p:grpSpPr>
        <p:sp>
          <p:nvSpPr>
            <p:cNvPr id="257" name="Google Shape;257;p5"/>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 name="Google Shape;260;p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1" name="Google Shape;261;p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 name="Google Shape;263;p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64" name="Google Shape;264;p5"/>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265" name="Google Shape;265;p5"/>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266" name="Google Shape;266;p5"/>
          <p:cNvPicPr preferRelativeResize="0"/>
          <p:nvPr/>
        </p:nvPicPr>
        <p:blipFill rotWithShape="1">
          <a:blip r:embed="rId4">
            <a:alphaModFix/>
          </a:blip>
          <a:srcRect b="0" l="0" r="0" t="0"/>
          <a:stretch/>
        </p:blipFill>
        <p:spPr>
          <a:xfrm>
            <a:off x="6430643" y="17605"/>
            <a:ext cx="2263182" cy="1328012"/>
          </a:xfrm>
          <a:prstGeom prst="rect">
            <a:avLst/>
          </a:prstGeom>
          <a:noFill/>
          <a:ln>
            <a:noFill/>
          </a:ln>
        </p:spPr>
      </p:pic>
      <p:pic>
        <p:nvPicPr>
          <p:cNvPr id="267" name="Google Shape;267;p5"/>
          <p:cNvPicPr preferRelativeResize="0"/>
          <p:nvPr/>
        </p:nvPicPr>
        <p:blipFill rotWithShape="1">
          <a:blip r:embed="rId5">
            <a:alphaModFix/>
          </a:blip>
          <a:srcRect b="0" l="0" r="0" t="0"/>
          <a:stretch/>
        </p:blipFill>
        <p:spPr>
          <a:xfrm>
            <a:off x="9599329" y="6196330"/>
            <a:ext cx="2512695" cy="552450"/>
          </a:xfrm>
          <a:prstGeom prst="rect">
            <a:avLst/>
          </a:prstGeom>
          <a:noFill/>
          <a:ln>
            <a:noFill/>
          </a:ln>
        </p:spPr>
      </p:pic>
      <p:sp>
        <p:nvSpPr>
          <p:cNvPr id="268" name="Google Shape;268;p5"/>
          <p:cNvSpPr txBox="1"/>
          <p:nvPr/>
        </p:nvSpPr>
        <p:spPr>
          <a:xfrm>
            <a:off x="3500574" y="1036073"/>
            <a:ext cx="7991400" cy="557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1.1 Color Theory</a:t>
            </a:r>
            <a:endParaRPr/>
          </a:p>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This topic aims to teach you the main color principles and will cover the following:</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Color Wheel</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Transparency/ Opacity</a:t>
            </a:r>
            <a:endParaRPr/>
          </a:p>
          <a:p>
            <a:pPr indent="-152400" lvl="0" marL="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Hue</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Value</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Chroma</a:t>
            </a:r>
            <a:endParaRPr sz="24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Temperature</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0" name="Shape 770"/>
        <p:cNvGrpSpPr/>
        <p:nvPr/>
      </p:nvGrpSpPr>
      <p:grpSpPr>
        <a:xfrm>
          <a:off x="0" y="0"/>
          <a:ext cx="0" cy="0"/>
          <a:chOff x="0" y="0"/>
          <a:chExt cx="0" cy="0"/>
        </a:xfrm>
      </p:grpSpPr>
      <p:sp>
        <p:nvSpPr>
          <p:cNvPr id="771" name="Google Shape;771;g12878cbd54e_0_2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72" name="Google Shape;772;g12878cbd54e_0_222"/>
          <p:cNvGrpSpPr/>
          <p:nvPr/>
        </p:nvGrpSpPr>
        <p:grpSpPr>
          <a:xfrm>
            <a:off x="10290315" y="0"/>
            <a:ext cx="1901686" cy="6858000"/>
            <a:chOff x="10290315" y="0"/>
            <a:chExt cx="1901686" cy="6858000"/>
          </a:xfrm>
        </p:grpSpPr>
        <p:sp>
          <p:nvSpPr>
            <p:cNvPr id="773" name="Google Shape;773;g12878cbd54e_0_222"/>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4" name="Google Shape;774;g12878cbd54e_0_22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5" name="Google Shape;775;g12878cbd54e_0_22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6" name="Google Shape;776;g12878cbd54e_0_22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7" name="Google Shape;777;g12878cbd54e_0_22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8" name="Google Shape;778;g12878cbd54e_0_22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9" name="Google Shape;779;g12878cbd54e_0_22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780" name="Google Shape;780;g12878cbd54e_0_222"/>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781" name="Google Shape;781;g12878cbd54e_0_222"/>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782" name="Google Shape;782;g12878cbd54e_0_222"/>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783" name="Google Shape;783;g12878cbd54e_0_222"/>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784" name="Google Shape;784;g12878cbd54e_0_222"/>
          <p:cNvSpPr txBox="1"/>
          <p:nvPr/>
        </p:nvSpPr>
        <p:spPr>
          <a:xfrm>
            <a:off x="3313119" y="-4"/>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5" name="Google Shape;785;g12878cbd54e_0_222"/>
          <p:cNvSpPr txBox="1"/>
          <p:nvPr/>
        </p:nvSpPr>
        <p:spPr>
          <a:xfrm>
            <a:off x="3087629" y="1065025"/>
            <a:ext cx="8255700" cy="4294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1" sz="2500" u="sng">
              <a:solidFill>
                <a:schemeClr val="dk1"/>
              </a:solidFill>
              <a:latin typeface="Calibri"/>
              <a:ea typeface="Calibri"/>
              <a:cs typeface="Calibri"/>
              <a:sym typeface="Calibri"/>
            </a:endParaRPr>
          </a:p>
          <a:p>
            <a:pPr indent="0" lvl="0" marL="0" rtl="0" algn="l">
              <a:spcBef>
                <a:spcPts val="0"/>
              </a:spcBef>
              <a:spcAft>
                <a:spcPts val="0"/>
              </a:spcAft>
              <a:buNone/>
            </a:pPr>
            <a:r>
              <a:t/>
            </a:r>
            <a:endParaRPr b="1" sz="2500"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500" u="sng">
                <a:solidFill>
                  <a:schemeClr val="dk1"/>
                </a:solidFill>
                <a:latin typeface="Calibri"/>
                <a:ea typeface="Calibri"/>
                <a:cs typeface="Calibri"/>
                <a:sym typeface="Calibri"/>
              </a:rPr>
              <a:t>SUMMARY</a:t>
            </a:r>
            <a:endParaRPr b="1" sz="2500" u="sng">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In this chapter we learned about composition(space, movement,balance, asymmetrical balance, rhythm, proportion, lightning). A color space is a specific organization of colors. There are many ways tο give a sense οf </a:t>
            </a:r>
            <a:r>
              <a:rPr lang="en-US" sz="1800">
                <a:solidFill>
                  <a:srgbClr val="111111"/>
                </a:solidFill>
                <a:latin typeface="Calibri"/>
                <a:ea typeface="Calibri"/>
                <a:cs typeface="Calibri"/>
                <a:sym typeface="Calibri"/>
              </a:rPr>
              <a:t>mοvement</a:t>
            </a:r>
            <a:r>
              <a:rPr lang="en-US" sz="1800">
                <a:solidFill>
                  <a:schemeClr val="dk1"/>
                </a:solidFill>
                <a:latin typeface="Calibri"/>
                <a:ea typeface="Calibri"/>
                <a:cs typeface="Calibri"/>
                <a:sym typeface="Calibri"/>
              </a:rPr>
              <a:t> tο a design, such as the arrangement οf οbjects, the pοsition οf the figures, the flοw οf a river. Balance is the feeling that οne plan "feels right" and that οne side is nοt weaker than the οther. A design can have a rhythm or a basic beat that leads your gaze to see the work of art in a certain rhythm. Asymmetrical balance occurs when you have different visual images on either side of a design, and yet the image still seems balanced.Proportion is the harmοnious relatiοn οf parts to each οther or to the whοle and prοper οr equal share. </a:t>
            </a:r>
            <a:r>
              <a:rPr lang="en-US" sz="1800">
                <a:solidFill>
                  <a:schemeClr val="dk1"/>
                </a:solidFill>
                <a:highlight>
                  <a:schemeClr val="lt1"/>
                </a:highlight>
                <a:latin typeface="Calibri"/>
                <a:ea typeface="Calibri"/>
                <a:cs typeface="Calibri"/>
                <a:sym typeface="Calibri"/>
              </a:rPr>
              <a:t>Most artists prefer natural lightning for their masterpieces.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9" name="Shape 789"/>
        <p:cNvGrpSpPr/>
        <p:nvPr/>
      </p:nvGrpSpPr>
      <p:grpSpPr>
        <a:xfrm>
          <a:off x="0" y="0"/>
          <a:ext cx="0" cy="0"/>
          <a:chOff x="0" y="0"/>
          <a:chExt cx="0" cy="0"/>
        </a:xfrm>
      </p:grpSpPr>
      <p:sp>
        <p:nvSpPr>
          <p:cNvPr id="790" name="Google Shape;790;g11b2d1bd1ba_0_28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91" name="Google Shape;791;g11b2d1bd1ba_0_288"/>
          <p:cNvGrpSpPr/>
          <p:nvPr/>
        </p:nvGrpSpPr>
        <p:grpSpPr>
          <a:xfrm>
            <a:off x="10290315" y="0"/>
            <a:ext cx="1901686" cy="6858000"/>
            <a:chOff x="10290315" y="0"/>
            <a:chExt cx="1901686" cy="6858000"/>
          </a:xfrm>
        </p:grpSpPr>
        <p:sp>
          <p:nvSpPr>
            <p:cNvPr id="792" name="Google Shape;792;g11b2d1bd1ba_0_288"/>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3" name="Google Shape;793;g11b2d1bd1ba_0_288"/>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4" name="Google Shape;794;g11b2d1bd1ba_0_288"/>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5" name="Google Shape;795;g11b2d1bd1ba_0_288"/>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6" name="Google Shape;796;g11b2d1bd1ba_0_288"/>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7" name="Google Shape;797;g11b2d1bd1ba_0_288"/>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8" name="Google Shape;798;g11b2d1bd1ba_0_288"/>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799" name="Google Shape;799;g11b2d1bd1ba_0_288"/>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800" name="Google Shape;800;g11b2d1bd1ba_0_288"/>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801" name="Google Shape;801;g11b2d1bd1ba_0_288"/>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802" name="Google Shape;802;g11b2d1bd1ba_0_288"/>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803" name="Google Shape;803;g11b2d1bd1ba_0_288"/>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4" name="Google Shape;804;g11b2d1bd1ba_0_288"/>
          <p:cNvSpPr txBox="1"/>
          <p:nvPr/>
        </p:nvSpPr>
        <p:spPr>
          <a:xfrm>
            <a:off x="3047189" y="2561564"/>
            <a:ext cx="60945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1.</a:t>
            </a:r>
            <a:r>
              <a:rPr lang="en-US" sz="1800">
                <a:solidFill>
                  <a:schemeClr val="dk1"/>
                </a:solidFill>
              </a:rPr>
              <a:t>4</a:t>
            </a:r>
            <a:r>
              <a:rPr lang="en-US" sz="1800">
                <a:solidFill>
                  <a:schemeClr val="dk1"/>
                </a:solidFill>
                <a:latin typeface="Arial"/>
                <a:ea typeface="Arial"/>
                <a:cs typeface="Arial"/>
                <a:sym typeface="Arial"/>
              </a:rPr>
              <a:t> </a:t>
            </a:r>
            <a:r>
              <a:rPr lang="en-US" sz="1800">
                <a:solidFill>
                  <a:schemeClr val="dk1"/>
                </a:solidFill>
              </a:rPr>
              <a:t>Media Characteristics and Surfaces</a:t>
            </a:r>
            <a:endParaRPr sz="1900"/>
          </a:p>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This topic aims t</a:t>
            </a:r>
            <a:r>
              <a:rPr lang="en-US" sz="1800">
                <a:solidFill>
                  <a:schemeClr val="dk1"/>
                </a:solidFill>
              </a:rPr>
              <a:t>o show you the main media characteristics and surfaces </a:t>
            </a:r>
            <a:r>
              <a:rPr lang="en-US" sz="1800">
                <a:solidFill>
                  <a:schemeClr val="dk1"/>
                </a:solidFill>
                <a:latin typeface="Arial"/>
                <a:ea typeface="Arial"/>
                <a:cs typeface="Arial"/>
                <a:sym typeface="Arial"/>
              </a:rPr>
              <a:t>and will cover the following:</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Acrylic</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Oil</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Paper</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Wood</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Canvas</a:t>
            </a:r>
            <a:endParaRPr sz="18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8" name="Shape 808"/>
        <p:cNvGrpSpPr/>
        <p:nvPr/>
      </p:nvGrpSpPr>
      <p:grpSpPr>
        <a:xfrm>
          <a:off x="0" y="0"/>
          <a:ext cx="0" cy="0"/>
          <a:chOff x="0" y="0"/>
          <a:chExt cx="0" cy="0"/>
        </a:xfrm>
      </p:grpSpPr>
      <p:sp>
        <p:nvSpPr>
          <p:cNvPr id="809" name="Google Shape;809;gf3ed19ce01_0_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10" name="Google Shape;810;gf3ed19ce01_0_2"/>
          <p:cNvGrpSpPr/>
          <p:nvPr/>
        </p:nvGrpSpPr>
        <p:grpSpPr>
          <a:xfrm>
            <a:off x="10290315" y="0"/>
            <a:ext cx="1901686" cy="6858000"/>
            <a:chOff x="10290315" y="0"/>
            <a:chExt cx="1901686" cy="6858000"/>
          </a:xfrm>
        </p:grpSpPr>
        <p:sp>
          <p:nvSpPr>
            <p:cNvPr id="811" name="Google Shape;811;gf3ed19ce01_0_2"/>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2" name="Google Shape;812;gf3ed19ce01_0_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3" name="Google Shape;813;gf3ed19ce01_0_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4" name="Google Shape;814;gf3ed19ce01_0_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5" name="Google Shape;815;gf3ed19ce01_0_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6" name="Google Shape;816;gf3ed19ce01_0_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7" name="Google Shape;817;gf3ed19ce01_0_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818" name="Google Shape;818;gf3ed19ce01_0_2"/>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819" name="Google Shape;819;gf3ed19ce01_0_2"/>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820" name="Google Shape;820;gf3ed19ce01_0_2"/>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821" name="Google Shape;821;gf3ed19ce01_0_2"/>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822" name="Google Shape;822;gf3ed19ce01_0_2"/>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3" name="Google Shape;823;gf3ed19ce01_0_2"/>
          <p:cNvSpPr txBox="1"/>
          <p:nvPr/>
        </p:nvSpPr>
        <p:spPr>
          <a:xfrm>
            <a:off x="3366854" y="1210325"/>
            <a:ext cx="8250300" cy="474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b="1" lang="en-US" sz="1800">
                <a:solidFill>
                  <a:srgbClr val="FF00FF"/>
                </a:solidFill>
                <a:latin typeface="Calibri"/>
                <a:ea typeface="Calibri"/>
                <a:cs typeface="Calibri"/>
                <a:sym typeface="Calibri"/>
              </a:rPr>
              <a:t>Acrylic paintings </a:t>
            </a:r>
            <a:r>
              <a:rPr lang="en-US" sz="1800">
                <a:solidFill>
                  <a:schemeClr val="dk1"/>
                </a:solidFill>
                <a:latin typeface="Calibri"/>
                <a:ea typeface="Calibri"/>
                <a:cs typeface="Calibri"/>
                <a:sym typeface="Calibri"/>
              </a:rPr>
              <a:t>are made using </a:t>
            </a:r>
            <a:r>
              <a:rPr b="1" lang="en-US" sz="1800">
                <a:solidFill>
                  <a:schemeClr val="accent1"/>
                </a:solidFill>
                <a:latin typeface="Calibri"/>
                <a:ea typeface="Calibri"/>
                <a:cs typeface="Calibri"/>
                <a:sym typeface="Calibri"/>
              </a:rPr>
              <a:t>acrylic paint</a:t>
            </a:r>
            <a:r>
              <a:rPr lang="en-US" sz="1800">
                <a:solidFill>
                  <a:schemeClr val="dk1"/>
                </a:solidFill>
                <a:latin typeface="Calibri"/>
                <a:ea typeface="Calibri"/>
                <a:cs typeface="Calibri"/>
                <a:sym typeface="Calibri"/>
              </a:rPr>
              <a:t>. This acrylic paint is water based and is not as toxic as oil paint. It can be easily diluted with water and it is easy to be processed  in general, although paintings don’t have a natural result with oil paints. Great artists refuse to accept acrylic paints as a legal means of painting.Acrylic paints dry quickly, which makes brushing easier and faster.</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Arial"/>
              <a:buNone/>
            </a:pPr>
            <a:r>
              <a:rPr b="1" lang="en-US" sz="3400">
                <a:solidFill>
                  <a:srgbClr val="FF0000"/>
                </a:solidFill>
                <a:latin typeface="Calibri"/>
                <a:ea typeface="Calibri"/>
                <a:cs typeface="Calibri"/>
                <a:sym typeface="Calibri"/>
              </a:rPr>
              <a:t>VS</a:t>
            </a:r>
            <a:endParaRPr b="1" sz="3400">
              <a:solidFill>
                <a:srgbClr val="FF0000"/>
              </a:solidFill>
              <a:latin typeface="Calibri"/>
              <a:ea typeface="Calibri"/>
              <a:cs typeface="Calibri"/>
              <a:sym typeface="Calibri"/>
            </a:endParaRPr>
          </a:p>
          <a:p>
            <a:pPr indent="0" lvl="0" marL="0" marR="0" rtl="0" algn="ctr">
              <a:spcBef>
                <a:spcPts val="0"/>
              </a:spcBef>
              <a:spcAft>
                <a:spcPts val="0"/>
              </a:spcAft>
              <a:buClr>
                <a:schemeClr val="dk1"/>
              </a:buClr>
              <a:buSzPts val="1800"/>
              <a:buFont typeface="Arial"/>
              <a:buNone/>
            </a:pPr>
            <a:r>
              <a:t/>
            </a:r>
            <a:endParaRPr b="1" sz="3400">
              <a:solidFill>
                <a:srgbClr val="FF0000"/>
              </a:solidFill>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rPr b="1" lang="en-US" sz="1800">
                <a:solidFill>
                  <a:srgbClr val="B45F06"/>
                </a:solidFill>
                <a:latin typeface="Calibri"/>
                <a:ea typeface="Calibri"/>
                <a:cs typeface="Calibri"/>
                <a:sym typeface="Calibri"/>
              </a:rPr>
              <a:t>Oil painting</a:t>
            </a:r>
            <a:r>
              <a:rPr lang="en-US" sz="1800">
                <a:solidFill>
                  <a:schemeClr val="dk1"/>
                </a:solidFill>
                <a:latin typeface="Calibri"/>
                <a:ea typeface="Calibri"/>
                <a:cs typeface="Calibri"/>
                <a:sym typeface="Calibri"/>
              </a:rPr>
              <a:t> is a painting made with </a:t>
            </a:r>
            <a:r>
              <a:rPr b="1" lang="en-US" sz="1800">
                <a:solidFill>
                  <a:srgbClr val="B45F06"/>
                </a:solidFill>
                <a:latin typeface="Calibri"/>
                <a:ea typeface="Calibri"/>
                <a:cs typeface="Calibri"/>
                <a:sym typeface="Calibri"/>
              </a:rPr>
              <a:t>oil paint</a:t>
            </a:r>
            <a:r>
              <a:rPr lang="en-US" sz="1800">
                <a:solidFill>
                  <a:schemeClr val="dk1"/>
                </a:solidFill>
                <a:latin typeface="Calibri"/>
                <a:ea typeface="Calibri"/>
                <a:cs typeface="Calibri"/>
                <a:sym typeface="Calibri"/>
              </a:rPr>
              <a:t>. Oil paints are a beautiful medium to work with, but they are toxic and a painter must work in an open environment to save himself from dangerous fumes. To dilute an oil paint, turpentine oil is mixed into the paint.Oil paints are extremely durable over time, but they take a long time to dry. This has both advantages and disadvantages. Painters can make changes to their work for days, but it takes too long to show it when it’s ready. Οil paints look much more vivid and deep than acrylic paints, too.</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7" name="Shape 827"/>
        <p:cNvGrpSpPr/>
        <p:nvPr/>
      </p:nvGrpSpPr>
      <p:grpSpPr>
        <a:xfrm>
          <a:off x="0" y="0"/>
          <a:ext cx="0" cy="0"/>
          <a:chOff x="0" y="0"/>
          <a:chExt cx="0" cy="0"/>
        </a:xfrm>
      </p:grpSpPr>
      <p:sp>
        <p:nvSpPr>
          <p:cNvPr id="828" name="Google Shape;828;gf3ed19ce01_0_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29" name="Google Shape;829;gf3ed19ce01_0_25"/>
          <p:cNvGrpSpPr/>
          <p:nvPr/>
        </p:nvGrpSpPr>
        <p:grpSpPr>
          <a:xfrm>
            <a:off x="10290315" y="0"/>
            <a:ext cx="1901686" cy="6858000"/>
            <a:chOff x="10290315" y="0"/>
            <a:chExt cx="1901686" cy="6858000"/>
          </a:xfrm>
        </p:grpSpPr>
        <p:sp>
          <p:nvSpPr>
            <p:cNvPr id="830" name="Google Shape;830;gf3ed19ce01_0_2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1" name="Google Shape;831;gf3ed19ce01_0_2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2" name="Google Shape;832;gf3ed19ce01_0_2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3" name="Google Shape;833;gf3ed19ce01_0_2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4" name="Google Shape;834;gf3ed19ce01_0_2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5" name="Google Shape;835;gf3ed19ce01_0_2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6" name="Google Shape;836;gf3ed19ce01_0_2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837" name="Google Shape;837;gf3ed19ce01_0_2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838" name="Google Shape;838;gf3ed19ce01_0_2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839" name="Google Shape;839;gf3ed19ce01_0_2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840" name="Google Shape;840;gf3ed19ce01_0_2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841" name="Google Shape;841;gf3ed19ce01_0_25"/>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2" name="Google Shape;842;gf3ed19ce01_0_25"/>
          <p:cNvSpPr txBox="1"/>
          <p:nvPr/>
        </p:nvSpPr>
        <p:spPr>
          <a:xfrm>
            <a:off x="3366854" y="1210325"/>
            <a:ext cx="8250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rPr b="1" i="1" lang="en-US" sz="2200">
                <a:solidFill>
                  <a:schemeClr val="dk1"/>
                </a:solidFill>
                <a:latin typeface="Calibri"/>
                <a:ea typeface="Calibri"/>
                <a:cs typeface="Calibri"/>
                <a:sym typeface="Calibri"/>
              </a:rPr>
              <a:t>Can you understand if the paintings below have made with oil or acrylic paint?</a:t>
            </a:r>
            <a:endParaRPr b="1" i="1" sz="2200">
              <a:solidFill>
                <a:schemeClr val="dk1"/>
              </a:solidFill>
              <a:latin typeface="Calibri"/>
              <a:ea typeface="Calibri"/>
              <a:cs typeface="Calibri"/>
              <a:sym typeface="Calibri"/>
            </a:endParaRPr>
          </a:p>
        </p:txBody>
      </p:sp>
      <p:pic>
        <p:nvPicPr>
          <p:cNvPr id="843" name="Google Shape;843;gf3ed19ce01_0_25"/>
          <p:cNvPicPr preferRelativeResize="0"/>
          <p:nvPr/>
        </p:nvPicPr>
        <p:blipFill>
          <a:blip r:embed="rId6">
            <a:alphaModFix/>
          </a:blip>
          <a:stretch>
            <a:fillRect/>
          </a:stretch>
        </p:blipFill>
        <p:spPr>
          <a:xfrm>
            <a:off x="3366850" y="2205950"/>
            <a:ext cx="3605149" cy="3575300"/>
          </a:xfrm>
          <a:prstGeom prst="rect">
            <a:avLst/>
          </a:prstGeom>
          <a:noFill/>
          <a:ln>
            <a:noFill/>
          </a:ln>
        </p:spPr>
      </p:pic>
      <p:pic>
        <p:nvPicPr>
          <p:cNvPr id="844" name="Google Shape;844;gf3ed19ce01_0_25"/>
          <p:cNvPicPr preferRelativeResize="0"/>
          <p:nvPr/>
        </p:nvPicPr>
        <p:blipFill>
          <a:blip r:embed="rId7">
            <a:alphaModFix/>
          </a:blip>
          <a:stretch>
            <a:fillRect/>
          </a:stretch>
        </p:blipFill>
        <p:spPr>
          <a:xfrm>
            <a:off x="7537175" y="2205950"/>
            <a:ext cx="3925949" cy="35753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8" name="Shape 848"/>
        <p:cNvGrpSpPr/>
        <p:nvPr/>
      </p:nvGrpSpPr>
      <p:grpSpPr>
        <a:xfrm>
          <a:off x="0" y="0"/>
          <a:ext cx="0" cy="0"/>
          <a:chOff x="0" y="0"/>
          <a:chExt cx="0" cy="0"/>
        </a:xfrm>
      </p:grpSpPr>
      <p:sp>
        <p:nvSpPr>
          <p:cNvPr id="849" name="Google Shape;849;gf3ed19ce01_0_4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50" name="Google Shape;850;gf3ed19ce01_0_47"/>
          <p:cNvGrpSpPr/>
          <p:nvPr/>
        </p:nvGrpSpPr>
        <p:grpSpPr>
          <a:xfrm>
            <a:off x="10290315" y="0"/>
            <a:ext cx="1901686" cy="6858000"/>
            <a:chOff x="10290315" y="0"/>
            <a:chExt cx="1901686" cy="6858000"/>
          </a:xfrm>
        </p:grpSpPr>
        <p:sp>
          <p:nvSpPr>
            <p:cNvPr id="851" name="Google Shape;851;gf3ed19ce01_0_4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2" name="Google Shape;852;gf3ed19ce01_0_4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3" name="Google Shape;853;gf3ed19ce01_0_4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4" name="Google Shape;854;gf3ed19ce01_0_4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5" name="Google Shape;855;gf3ed19ce01_0_4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6" name="Google Shape;856;gf3ed19ce01_0_4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7" name="Google Shape;857;gf3ed19ce01_0_4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858" name="Google Shape;858;gf3ed19ce01_0_4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859" name="Google Shape;859;gf3ed19ce01_0_4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860" name="Google Shape;860;gf3ed19ce01_0_4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861" name="Google Shape;861;gf3ed19ce01_0_4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862" name="Google Shape;862;gf3ed19ce01_0_47"/>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3" name="Google Shape;863;gf3ed19ce01_0_47"/>
          <p:cNvSpPr txBox="1"/>
          <p:nvPr/>
        </p:nvSpPr>
        <p:spPr>
          <a:xfrm>
            <a:off x="3366854" y="1210325"/>
            <a:ext cx="8250300" cy="571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highlight>
                  <a:srgbClr val="FFFFFF"/>
                </a:highlight>
                <a:latin typeface="Calibri"/>
                <a:ea typeface="Calibri"/>
                <a:cs typeface="Calibri"/>
                <a:sym typeface="Calibri"/>
              </a:rPr>
              <a:t>The support for paintings includes such surfaces as </a:t>
            </a:r>
            <a:r>
              <a:rPr i="1" lang="en-US" sz="1800">
                <a:solidFill>
                  <a:schemeClr val="dk1"/>
                </a:solidFill>
                <a:highlight>
                  <a:srgbClr val="FFFFFF"/>
                </a:highlight>
                <a:latin typeface="Calibri"/>
                <a:ea typeface="Calibri"/>
                <a:cs typeface="Calibri"/>
                <a:sym typeface="Calibri"/>
              </a:rPr>
              <a:t>walls, paper, canvas, wood and glass.</a:t>
            </a:r>
            <a:r>
              <a:rPr lang="en-US" sz="1800">
                <a:solidFill>
                  <a:schemeClr val="dk1"/>
                </a:solidFill>
                <a:highlight>
                  <a:srgbClr val="FFFFFF"/>
                </a:highlight>
                <a:latin typeface="Calibri"/>
                <a:ea typeface="Calibri"/>
                <a:cs typeface="Calibri"/>
                <a:sym typeface="Calibri"/>
              </a:rPr>
              <a:t> Let’s see the most common.</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rPr b="1" lang="en-US" sz="1800">
                <a:solidFill>
                  <a:schemeClr val="dk1"/>
                </a:solidFill>
                <a:highlight>
                  <a:srgbClr val="FFFFFF"/>
                </a:highlight>
                <a:latin typeface="Calibri"/>
                <a:ea typeface="Calibri"/>
                <a:cs typeface="Calibri"/>
                <a:sym typeface="Calibri"/>
              </a:rPr>
              <a:t>Paper</a:t>
            </a:r>
            <a:r>
              <a:rPr lang="en-US" sz="1800">
                <a:solidFill>
                  <a:schemeClr val="dk1"/>
                </a:solidFill>
                <a:highlight>
                  <a:srgbClr val="FFFFFF"/>
                </a:highlight>
                <a:latin typeface="Calibri"/>
                <a:ea typeface="Calibri"/>
                <a:cs typeface="Calibri"/>
                <a:sym typeface="Calibri"/>
              </a:rPr>
              <a:t> prοvides an excellent flexible surface, alsο called suppοrt, tο paint οn with acrylics. It is pοrtable, light-weight, and relatively inexpensive cοmpared tο canvas, linen,etc. Paper is particularly gοοd fοr small tο medium-sized paintings οr studies and can alsο be used fοr larger paintings when a suitable heavyweight paper is chοsen, οr when used as part οf a series, such as in a triptych (a picture in three parts).</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25000"/>
              </a:lnSpc>
              <a:spcBef>
                <a:spcPts val="0"/>
              </a:spcBef>
              <a:spcAft>
                <a:spcPts val="0"/>
              </a:spcAft>
              <a:buNone/>
            </a:pPr>
            <a:r>
              <a:rPr b="1" lang="en-US" sz="1800">
                <a:highlight>
                  <a:srgbClr val="FFFFFF"/>
                </a:highlight>
                <a:latin typeface="Calibri"/>
                <a:ea typeface="Calibri"/>
                <a:cs typeface="Calibri"/>
                <a:sym typeface="Calibri"/>
              </a:rPr>
              <a:t>Wood painting</a:t>
            </a:r>
            <a:r>
              <a:rPr lang="en-US" sz="1800">
                <a:solidFill>
                  <a:schemeClr val="dk1"/>
                </a:solidFill>
                <a:highlight>
                  <a:srgbClr val="FFFFFF"/>
                </a:highlight>
                <a:latin typeface="Calibri"/>
                <a:ea typeface="Calibri"/>
                <a:cs typeface="Calibri"/>
                <a:sym typeface="Calibri"/>
              </a:rPr>
              <a:t> is an art in which the painter uses paint tο create a picture οn the wοοden οbjects. This art is being made in many ways, but usually, the artist uses a paintbrush and paint οn a flat wοοden panel tο display a design. The main theme οf the painting οn the wοοd is usually inspired by nature. All you have to pay attention to is the preparation of the wood before painting. Priming is the most significant step. Don’t forget this!</a:t>
            </a:r>
            <a:endParaRPr sz="1800">
              <a:solidFill>
                <a:schemeClr val="dk1"/>
              </a:solidFill>
              <a:highlight>
                <a:srgbClr val="FFFFFF"/>
              </a:highlight>
              <a:latin typeface="Calibri"/>
              <a:ea typeface="Calibri"/>
              <a:cs typeface="Calibri"/>
              <a:sym typeface="Calibri"/>
            </a:endParaRPr>
          </a:p>
          <a:p>
            <a:pPr indent="0" lvl="0" marL="0" rtl="0" algn="l">
              <a:lnSpc>
                <a:spcPct val="125000"/>
              </a:lnSpc>
              <a:spcBef>
                <a:spcPts val="6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600"/>
              </a:spcBef>
              <a:spcAft>
                <a:spcPts val="0"/>
              </a:spcAft>
              <a:buClr>
                <a:schemeClr val="dk1"/>
              </a:buClr>
              <a:buSzPts val="1800"/>
              <a:buFont typeface="Arial"/>
              <a:buNone/>
            </a:pPr>
            <a:r>
              <a:t/>
            </a:r>
            <a:endParaRPr sz="1800">
              <a:solidFill>
                <a:srgbClr val="222222"/>
              </a:solidFill>
              <a:highlight>
                <a:srgbClr val="FFFFFF"/>
              </a:highlight>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7" name="Shape 867"/>
        <p:cNvGrpSpPr/>
        <p:nvPr/>
      </p:nvGrpSpPr>
      <p:grpSpPr>
        <a:xfrm>
          <a:off x="0" y="0"/>
          <a:ext cx="0" cy="0"/>
          <a:chOff x="0" y="0"/>
          <a:chExt cx="0" cy="0"/>
        </a:xfrm>
      </p:grpSpPr>
      <p:sp>
        <p:nvSpPr>
          <p:cNvPr id="868" name="Google Shape;868;gf3ed19ce01_0_7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69" name="Google Shape;869;gf3ed19ce01_0_76"/>
          <p:cNvGrpSpPr/>
          <p:nvPr/>
        </p:nvGrpSpPr>
        <p:grpSpPr>
          <a:xfrm>
            <a:off x="10290315" y="0"/>
            <a:ext cx="1901686" cy="6858000"/>
            <a:chOff x="10290315" y="0"/>
            <a:chExt cx="1901686" cy="6858000"/>
          </a:xfrm>
        </p:grpSpPr>
        <p:sp>
          <p:nvSpPr>
            <p:cNvPr id="870" name="Google Shape;870;gf3ed19ce01_0_7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1" name="Google Shape;871;gf3ed19ce01_0_7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2" name="Google Shape;872;gf3ed19ce01_0_7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3" name="Google Shape;873;gf3ed19ce01_0_7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4" name="Google Shape;874;gf3ed19ce01_0_7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5" name="Google Shape;875;gf3ed19ce01_0_7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6" name="Google Shape;876;gf3ed19ce01_0_7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877" name="Google Shape;877;gf3ed19ce01_0_7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878" name="Google Shape;878;gf3ed19ce01_0_7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879" name="Google Shape;879;gf3ed19ce01_0_7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880" name="Google Shape;880;gf3ed19ce01_0_7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881" name="Google Shape;881;gf3ed19ce01_0_76"/>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2" name="Google Shape;882;gf3ed19ce01_0_76"/>
          <p:cNvSpPr txBox="1"/>
          <p:nvPr/>
        </p:nvSpPr>
        <p:spPr>
          <a:xfrm>
            <a:off x="3366854" y="1210325"/>
            <a:ext cx="8250300" cy="13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25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marR="0" rtl="0" algn="l">
              <a:spcBef>
                <a:spcPts val="600"/>
              </a:spcBef>
              <a:spcAft>
                <a:spcPts val="0"/>
              </a:spcAft>
              <a:buClr>
                <a:schemeClr val="dk1"/>
              </a:buClr>
              <a:buSzPts val="1800"/>
              <a:buFont typeface="Arial"/>
              <a:buNone/>
            </a:pPr>
            <a:r>
              <a:t/>
            </a:r>
            <a:endParaRPr sz="1800">
              <a:solidFill>
                <a:srgbClr val="222222"/>
              </a:solidFill>
              <a:highlight>
                <a:srgbClr val="FFFFFF"/>
              </a:highlight>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sz="1800">
              <a:solidFill>
                <a:schemeClr val="dk1"/>
              </a:solidFill>
              <a:highlight>
                <a:srgbClr val="FFFFFF"/>
              </a:highlight>
              <a:latin typeface="Calibri"/>
              <a:ea typeface="Calibri"/>
              <a:cs typeface="Calibri"/>
              <a:sym typeface="Calibri"/>
            </a:endParaRPr>
          </a:p>
        </p:txBody>
      </p:sp>
      <p:pic>
        <p:nvPicPr>
          <p:cNvPr descr="Has your acrylic painting ever gotten damaged because of improper priming? This video will show you my technique for priming any wooden surface for painting with acrylics! This is to ensure that no cracking or chipping occurs.&#10;&#10;The colours/materials that I used were:&#10;- Dala Acrylic Matte Glaze medium&#10;- Mont Marte Gesso&#10;- A paintbrush or two :)&#10;&#10;I'd love to see what you are making, so don't be shy to tag me on Instagram, and I'll check it out!&#10;&#10;Social media links:&#10;Instagram: https://www.instagram.com/hannelie.ros.art  &#10;Facebook: https://www.facebook.com/HannelieRosArt" id="883" name="Google Shape;883;gf3ed19ce01_0_76" title="How to prime wood for acrylic painting">
            <a:hlinkClick r:id="rId6"/>
          </p:cNvPr>
          <p:cNvPicPr preferRelativeResize="0"/>
          <p:nvPr/>
        </p:nvPicPr>
        <p:blipFill>
          <a:blip r:embed="rId7">
            <a:alphaModFix/>
          </a:blip>
          <a:stretch>
            <a:fillRect/>
          </a:stretch>
        </p:blipFill>
        <p:spPr>
          <a:xfrm>
            <a:off x="4129250" y="1602688"/>
            <a:ext cx="6725476" cy="3818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7" name="Shape 887"/>
        <p:cNvGrpSpPr/>
        <p:nvPr/>
      </p:nvGrpSpPr>
      <p:grpSpPr>
        <a:xfrm>
          <a:off x="0" y="0"/>
          <a:ext cx="0" cy="0"/>
          <a:chOff x="0" y="0"/>
          <a:chExt cx="0" cy="0"/>
        </a:xfrm>
      </p:grpSpPr>
      <p:sp>
        <p:nvSpPr>
          <p:cNvPr id="888" name="Google Shape;888;gf3ed19ce01_0_9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89" name="Google Shape;889;gf3ed19ce01_0_95"/>
          <p:cNvGrpSpPr/>
          <p:nvPr/>
        </p:nvGrpSpPr>
        <p:grpSpPr>
          <a:xfrm>
            <a:off x="10290315" y="0"/>
            <a:ext cx="1901686" cy="6858000"/>
            <a:chOff x="10290315" y="0"/>
            <a:chExt cx="1901686" cy="6858000"/>
          </a:xfrm>
        </p:grpSpPr>
        <p:sp>
          <p:nvSpPr>
            <p:cNvPr id="890" name="Google Shape;890;gf3ed19ce01_0_9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1" name="Google Shape;891;gf3ed19ce01_0_9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2" name="Google Shape;892;gf3ed19ce01_0_9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3" name="Google Shape;893;gf3ed19ce01_0_9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4" name="Google Shape;894;gf3ed19ce01_0_9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5" name="Google Shape;895;gf3ed19ce01_0_9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6" name="Google Shape;896;gf3ed19ce01_0_9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897" name="Google Shape;897;gf3ed19ce01_0_9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898" name="Google Shape;898;gf3ed19ce01_0_9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899" name="Google Shape;899;gf3ed19ce01_0_9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900" name="Google Shape;900;gf3ed19ce01_0_9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901" name="Google Shape;901;gf3ed19ce01_0_95"/>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2" name="Google Shape;902;gf3ed19ce01_0_95"/>
          <p:cNvSpPr txBox="1"/>
          <p:nvPr/>
        </p:nvSpPr>
        <p:spPr>
          <a:xfrm>
            <a:off x="3366854" y="1210325"/>
            <a:ext cx="8250300" cy="4217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rgbClr val="333333"/>
                </a:solidFill>
                <a:highlight>
                  <a:srgbClr val="FFFFFF"/>
                </a:highlight>
                <a:latin typeface="Calibri"/>
                <a:ea typeface="Calibri"/>
                <a:cs typeface="Calibri"/>
                <a:sym typeface="Calibri"/>
              </a:rPr>
              <a:t>Canvas</a:t>
            </a:r>
            <a:r>
              <a:rPr lang="en-US" sz="1800">
                <a:solidFill>
                  <a:srgbClr val="333333"/>
                </a:solidFill>
                <a:highlight>
                  <a:srgbClr val="FFFFFF"/>
                </a:highlight>
                <a:latin typeface="Calibri"/>
                <a:ea typeface="Calibri"/>
                <a:cs typeface="Calibri"/>
                <a:sym typeface="Calibri"/>
              </a:rPr>
              <a:t> is an archetypal artists’ suppοrt. It οffers a wealth οf advantages over paper – nοt least that it's much mοre durable, ensuring yοur wοrk lasts through the years.</a:t>
            </a:r>
            <a:endParaRPr sz="18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800">
                <a:solidFill>
                  <a:srgbClr val="333333"/>
                </a:solidFill>
                <a:highlight>
                  <a:srgbClr val="FFFFFF"/>
                </a:highlight>
                <a:latin typeface="Calibri"/>
                <a:ea typeface="Calibri"/>
                <a:cs typeface="Calibri"/>
                <a:sym typeface="Calibri"/>
              </a:rPr>
              <a:t>The canvas on a wooden frame is a fantastic painting surface. Canvas became popular in painting in the 15th and 16th centuries. It is a simple weave fabric that is usually made of cotton and more rarely of linen. There are some useful tips on video below. </a:t>
            </a:r>
            <a:endParaRPr sz="18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rPr b="1" lang="en-US" sz="2600">
                <a:solidFill>
                  <a:srgbClr val="333333"/>
                </a:solidFill>
                <a:highlight>
                  <a:srgbClr val="FFFFFF"/>
                </a:highlight>
                <a:latin typeface="Calibri"/>
                <a:ea typeface="Calibri"/>
                <a:cs typeface="Calibri"/>
                <a:sym typeface="Calibri"/>
              </a:rPr>
              <a:t>Take a look!</a:t>
            </a:r>
            <a:br>
              <a:rPr b="1" lang="en-US" sz="2600">
                <a:solidFill>
                  <a:srgbClr val="333333"/>
                </a:solidFill>
                <a:highlight>
                  <a:srgbClr val="FFFFFF"/>
                </a:highlight>
                <a:latin typeface="Calibri"/>
                <a:ea typeface="Calibri"/>
                <a:cs typeface="Calibri"/>
                <a:sym typeface="Calibri"/>
              </a:rPr>
            </a:br>
            <a:endParaRPr b="1" sz="26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333333"/>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333333"/>
              </a:solidFill>
              <a:highlight>
                <a:srgbClr val="FFFFFF"/>
              </a:highlight>
              <a:latin typeface="Calibri"/>
              <a:ea typeface="Calibri"/>
              <a:cs typeface="Calibri"/>
              <a:sym typeface="Calibri"/>
            </a:endParaRPr>
          </a:p>
        </p:txBody>
      </p:sp>
      <p:pic>
        <p:nvPicPr>
          <p:cNvPr descr="Today i show you in this quick tip in the clive5art studio how to correctly prep a canvas for oils or acrylics using a tried and tested  techniques in this painting with acrylics for beginners lesson from #clive5art&#10;#clive5art #acrylicpainting #stayhome" id="903" name="Google Shape;903;gf3ed19ce01_0_95" title="How to Insert Canvas Keys on a Painting Canvas : Painting Basics">
            <a:hlinkClick r:id="rId6"/>
          </p:cNvPr>
          <p:cNvPicPr preferRelativeResize="0"/>
          <p:nvPr/>
        </p:nvPicPr>
        <p:blipFill>
          <a:blip r:embed="rId7">
            <a:alphaModFix/>
          </a:blip>
          <a:stretch>
            <a:fillRect/>
          </a:stretch>
        </p:blipFill>
        <p:spPr>
          <a:xfrm>
            <a:off x="5437525" y="2828500"/>
            <a:ext cx="4572000" cy="3025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1000"/>
                                        <p:tgtEl>
                                          <p:spTgt spid="9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7" name="Shape 907"/>
        <p:cNvGrpSpPr/>
        <p:nvPr/>
      </p:nvGrpSpPr>
      <p:grpSpPr>
        <a:xfrm>
          <a:off x="0" y="0"/>
          <a:ext cx="0" cy="0"/>
          <a:chOff x="0" y="0"/>
          <a:chExt cx="0" cy="0"/>
        </a:xfrm>
      </p:grpSpPr>
      <p:sp>
        <p:nvSpPr>
          <p:cNvPr id="908" name="Google Shape;908;g12878cbd54e_0_24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09" name="Google Shape;909;g12878cbd54e_0_240"/>
          <p:cNvGrpSpPr/>
          <p:nvPr/>
        </p:nvGrpSpPr>
        <p:grpSpPr>
          <a:xfrm>
            <a:off x="10290315" y="0"/>
            <a:ext cx="1901686" cy="6858000"/>
            <a:chOff x="10290315" y="0"/>
            <a:chExt cx="1901686" cy="6858000"/>
          </a:xfrm>
        </p:grpSpPr>
        <p:sp>
          <p:nvSpPr>
            <p:cNvPr id="910" name="Google Shape;910;g12878cbd54e_0_24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1" name="Google Shape;911;g12878cbd54e_0_24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2" name="Google Shape;912;g12878cbd54e_0_24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3" name="Google Shape;913;g12878cbd54e_0_24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4" name="Google Shape;914;g12878cbd54e_0_24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5" name="Google Shape;915;g12878cbd54e_0_24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6" name="Google Shape;916;g12878cbd54e_0_24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917" name="Google Shape;917;g12878cbd54e_0_24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918" name="Google Shape;918;g12878cbd54e_0_24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919" name="Google Shape;919;g12878cbd54e_0_24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920" name="Google Shape;920;g12878cbd54e_0_24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921" name="Google Shape;921;g12878cbd54e_0_240"/>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2" name="Google Shape;922;g12878cbd54e_0_240"/>
          <p:cNvSpPr txBox="1"/>
          <p:nvPr/>
        </p:nvSpPr>
        <p:spPr>
          <a:xfrm>
            <a:off x="3366854" y="1210325"/>
            <a:ext cx="8250300" cy="4802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  QUIZ TIME:</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i="1" lang="en-US" sz="1800">
                <a:solidFill>
                  <a:schemeClr val="dk1"/>
                </a:solidFill>
                <a:latin typeface="Calibri"/>
                <a:ea typeface="Calibri"/>
                <a:cs typeface="Calibri"/>
                <a:sym typeface="Calibri"/>
              </a:rPr>
              <a:t>Acrylic paint </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is water based.</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is as toxic as oil paint.</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don’t dry quickly.</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   </a:t>
            </a:r>
            <a:r>
              <a:rPr i="1" lang="en-US" sz="1800">
                <a:solidFill>
                  <a:schemeClr val="dk1"/>
                </a:solidFill>
                <a:highlight>
                  <a:schemeClr val="lt1"/>
                </a:highlight>
                <a:latin typeface="Calibri"/>
                <a:ea typeface="Calibri"/>
                <a:cs typeface="Calibri"/>
                <a:sym typeface="Calibri"/>
              </a:rPr>
              <a:t>The main theme οf the painting οn the wοοd is usually inspired by </a:t>
            </a:r>
            <a:endParaRPr i="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     nature.</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b.     social life.</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lang="en-US" sz="1800">
                <a:solidFill>
                  <a:schemeClr val="dk1"/>
                </a:solidFill>
                <a:highlight>
                  <a:schemeClr val="lt1"/>
                </a:highlight>
                <a:latin typeface="Calibri"/>
                <a:ea typeface="Calibri"/>
                <a:cs typeface="Calibri"/>
                <a:sym typeface="Calibri"/>
              </a:rPr>
              <a:t>c.     future.</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3.    </a:t>
            </a:r>
            <a:r>
              <a:rPr i="1" lang="en-US" sz="1800">
                <a:solidFill>
                  <a:schemeClr val="dk1"/>
                </a:solidFill>
                <a:highlight>
                  <a:schemeClr val="lt1"/>
                </a:highlight>
                <a:latin typeface="Calibri"/>
                <a:ea typeface="Calibri"/>
                <a:cs typeface="Calibri"/>
                <a:sym typeface="Calibri"/>
              </a:rPr>
              <a:t>Canvas became popular in painting </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in the 15th and 16th centuries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in the 14th century</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in 17th century</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6" name="Shape 926"/>
        <p:cNvGrpSpPr/>
        <p:nvPr/>
      </p:nvGrpSpPr>
      <p:grpSpPr>
        <a:xfrm>
          <a:off x="0" y="0"/>
          <a:ext cx="0" cy="0"/>
          <a:chOff x="0" y="0"/>
          <a:chExt cx="0" cy="0"/>
        </a:xfrm>
      </p:grpSpPr>
      <p:sp>
        <p:nvSpPr>
          <p:cNvPr id="927" name="Google Shape;927;g12878cbd54e_0_2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28" name="Google Shape;928;g12878cbd54e_0_259"/>
          <p:cNvGrpSpPr/>
          <p:nvPr/>
        </p:nvGrpSpPr>
        <p:grpSpPr>
          <a:xfrm>
            <a:off x="10290315" y="0"/>
            <a:ext cx="1901686" cy="6858000"/>
            <a:chOff x="10290315" y="0"/>
            <a:chExt cx="1901686" cy="6858000"/>
          </a:xfrm>
        </p:grpSpPr>
        <p:sp>
          <p:nvSpPr>
            <p:cNvPr id="929" name="Google Shape;929;g12878cbd54e_0_259"/>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0" name="Google Shape;930;g12878cbd54e_0_25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1" name="Google Shape;931;g12878cbd54e_0_25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2" name="Google Shape;932;g12878cbd54e_0_25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3" name="Google Shape;933;g12878cbd54e_0_25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4" name="Google Shape;934;g12878cbd54e_0_25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5" name="Google Shape;935;g12878cbd54e_0_25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936" name="Google Shape;936;g12878cbd54e_0_259"/>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937" name="Google Shape;937;g12878cbd54e_0_259"/>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938" name="Google Shape;938;g12878cbd54e_0_259"/>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939" name="Google Shape;939;g12878cbd54e_0_259"/>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940" name="Google Shape;940;g12878cbd54e_0_259"/>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1" name="Google Shape;941;g12878cbd54e_0_259"/>
          <p:cNvSpPr txBox="1"/>
          <p:nvPr/>
        </p:nvSpPr>
        <p:spPr>
          <a:xfrm>
            <a:off x="3366854" y="1210325"/>
            <a:ext cx="8250300" cy="20319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u="sng">
                <a:solidFill>
                  <a:schemeClr val="dk1"/>
                </a:solidFill>
                <a:highlight>
                  <a:schemeClr val="lt1"/>
                </a:highlight>
                <a:latin typeface="Calibri"/>
                <a:ea typeface="Calibri"/>
                <a:cs typeface="Calibri"/>
                <a:sym typeface="Calibri"/>
              </a:rPr>
              <a:t>Correct Answers:</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1-a, </a:t>
            </a:r>
            <a:r>
              <a:rPr lang="en-US" sz="1800">
                <a:solidFill>
                  <a:schemeClr val="dk1"/>
                </a:solidFill>
                <a:latin typeface="Calibri"/>
                <a:ea typeface="Calibri"/>
                <a:cs typeface="Calibri"/>
                <a:sym typeface="Calibri"/>
              </a:rPr>
              <a:t>and it can be easily diluted with water,too.</a:t>
            </a:r>
            <a:endParaRPr b="1"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2-a</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3-a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5" name="Shape 945"/>
        <p:cNvGrpSpPr/>
        <p:nvPr/>
      </p:nvGrpSpPr>
      <p:grpSpPr>
        <a:xfrm>
          <a:off x="0" y="0"/>
          <a:ext cx="0" cy="0"/>
          <a:chOff x="0" y="0"/>
          <a:chExt cx="0" cy="0"/>
        </a:xfrm>
      </p:grpSpPr>
      <p:sp>
        <p:nvSpPr>
          <p:cNvPr id="946" name="Google Shape;946;g13363e66735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47" name="Google Shape;947;g13363e66735_0_0"/>
          <p:cNvGrpSpPr/>
          <p:nvPr/>
        </p:nvGrpSpPr>
        <p:grpSpPr>
          <a:xfrm>
            <a:off x="10290315" y="0"/>
            <a:ext cx="1901686" cy="6858000"/>
            <a:chOff x="10290315" y="0"/>
            <a:chExt cx="1901686" cy="6858000"/>
          </a:xfrm>
        </p:grpSpPr>
        <p:sp>
          <p:nvSpPr>
            <p:cNvPr id="948" name="Google Shape;948;g13363e66735_0_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9" name="Google Shape;949;g13363e66735_0_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0" name="Google Shape;950;g13363e66735_0_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1" name="Google Shape;951;g13363e66735_0_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2" name="Google Shape;952;g13363e66735_0_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3" name="Google Shape;953;g13363e66735_0_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4" name="Google Shape;954;g13363e66735_0_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955" name="Google Shape;955;g13363e66735_0_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956" name="Google Shape;956;g13363e66735_0_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957" name="Google Shape;957;g13363e66735_0_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958" name="Google Shape;958;g13363e66735_0_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959" name="Google Shape;959;g13363e66735_0_0"/>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0" name="Google Shape;960;g13363e66735_0_0"/>
          <p:cNvSpPr txBox="1"/>
          <p:nvPr/>
        </p:nvSpPr>
        <p:spPr>
          <a:xfrm>
            <a:off x="3366854" y="1210325"/>
            <a:ext cx="8250300" cy="24165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2500" u="sng">
                <a:solidFill>
                  <a:schemeClr val="dk1"/>
                </a:solidFill>
                <a:highlight>
                  <a:schemeClr val="lt1"/>
                </a:highlight>
                <a:latin typeface="Calibri"/>
                <a:ea typeface="Calibri"/>
                <a:cs typeface="Calibri"/>
                <a:sym typeface="Calibri"/>
              </a:rPr>
              <a:t>SUMMARY</a:t>
            </a:r>
            <a:endParaRPr b="1" sz="2500" u="sng">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        An acrylic paint is water based and is not as toxic as oil paint. It can be easily diluted and dries quickly. Oil paints are very toxic, very durable and take a long time to dry. Concerning the surfaces, </a:t>
            </a:r>
            <a:r>
              <a:rPr lang="en-US" sz="1800">
                <a:solidFill>
                  <a:schemeClr val="dk1"/>
                </a:solidFill>
                <a:highlight>
                  <a:schemeClr val="lt1"/>
                </a:highlight>
                <a:latin typeface="Calibri"/>
                <a:ea typeface="Calibri"/>
                <a:cs typeface="Calibri"/>
                <a:sym typeface="Calibri"/>
              </a:rPr>
              <a:t>paper is pοrtable, light-weight, and relatively inexpensive cοmpared tο canvas, linen,etc. and is used for larger paintings. In wooden paintings the artist uses a paintbrush and paint οn a flat wοοden panel tο display a design.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74" name="Google Shape;274;p6"/>
          <p:cNvGrpSpPr/>
          <p:nvPr/>
        </p:nvGrpSpPr>
        <p:grpSpPr>
          <a:xfrm>
            <a:off x="10290315" y="0"/>
            <a:ext cx="1901686" cy="6858000"/>
            <a:chOff x="10290315" y="0"/>
            <a:chExt cx="1901686" cy="6858000"/>
          </a:xfrm>
        </p:grpSpPr>
        <p:sp>
          <p:nvSpPr>
            <p:cNvPr id="275" name="Google Shape;275;p6"/>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7" name="Google Shape;277;p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 name="Google Shape;278;p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9" name="Google Shape;279;p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0" name="Google Shape;280;p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 name="Google Shape;281;p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82" name="Google Shape;282;p6"/>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283" name="Google Shape;283;p6"/>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284" name="Google Shape;284;p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285" name="Google Shape;285;p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286" name="Google Shape;286;p6"/>
          <p:cNvSpPr txBox="1"/>
          <p:nvPr/>
        </p:nvSpPr>
        <p:spPr>
          <a:xfrm>
            <a:off x="3531175" y="247000"/>
            <a:ext cx="8092200" cy="694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Topic: Color Theory</a:t>
            </a:r>
            <a:endParaRPr/>
          </a:p>
          <a:p>
            <a:pPr indent="0" lvl="0" marL="0" rtl="0" algn="l">
              <a:lnSpc>
                <a:spcPct val="187500"/>
              </a:lnSpc>
              <a:spcBef>
                <a:spcPts val="1100"/>
              </a:spcBef>
              <a:spcAft>
                <a:spcPts val="0"/>
              </a:spcAft>
              <a:buClr>
                <a:schemeClr val="dk1"/>
              </a:buClr>
              <a:buSzPts val="1100"/>
              <a:buFont typeface="Arial"/>
              <a:buNone/>
            </a:pPr>
            <a:r>
              <a:rPr i="1" lang="en-US" sz="1800">
                <a:solidFill>
                  <a:schemeClr val="dk1"/>
                </a:solidFill>
                <a:highlight>
                  <a:srgbClr val="FFFFFF"/>
                </a:highlight>
                <a:latin typeface="Calibri"/>
                <a:ea typeface="Calibri"/>
                <a:cs typeface="Calibri"/>
                <a:sym typeface="Calibri"/>
              </a:rPr>
              <a:t>Do you know about color theory and the color wheel?</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rPr lang="en-US" sz="1800">
                <a:solidFill>
                  <a:schemeClr val="dk1"/>
                </a:solidFill>
                <a:highlight>
                  <a:srgbClr val="FFFFFF"/>
                </a:highlight>
                <a:latin typeface="Calibri"/>
                <a:ea typeface="Calibri"/>
                <a:cs typeface="Calibri"/>
                <a:sym typeface="Calibri"/>
              </a:rPr>
              <a:t>The </a:t>
            </a:r>
            <a:r>
              <a:rPr b="1" lang="en-US" sz="1800">
                <a:solidFill>
                  <a:srgbClr val="FF00FF"/>
                </a:solidFill>
                <a:highlight>
                  <a:srgbClr val="FFFFFF"/>
                </a:highlight>
                <a:latin typeface="Calibri"/>
                <a:ea typeface="Calibri"/>
                <a:cs typeface="Calibri"/>
                <a:sym typeface="Calibri"/>
              </a:rPr>
              <a:t>color wheel</a:t>
            </a:r>
            <a:r>
              <a:rPr lang="en-US" sz="1800">
                <a:solidFill>
                  <a:schemeClr val="dk1"/>
                </a:solidFill>
                <a:highlight>
                  <a:srgbClr val="FFFFFF"/>
                </a:highlight>
                <a:latin typeface="Calibri"/>
                <a:ea typeface="Calibri"/>
                <a:cs typeface="Calibri"/>
                <a:sym typeface="Calibri"/>
              </a:rPr>
              <a:t> we still use today was developed by Isaac Newton in 1706. In his famous experiment with the refraction of light through a prism, Newton explained how color is actually the property of light and is not characteristic of an object. This would mean that the objects do not have their own colors. When light falls on an object, it absorbs one part of the light and reflects another, and only those "colors" that are reflected reach the eye. It is an interesting theory that it is not at all mandatory for each of us to see the light of one color  the same.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287" name="Google Shape;287;p6"/>
          <p:cNvPicPr preferRelativeResize="0"/>
          <p:nvPr/>
        </p:nvPicPr>
        <p:blipFill>
          <a:blip r:embed="rId6">
            <a:alphaModFix/>
          </a:blip>
          <a:stretch>
            <a:fillRect/>
          </a:stretch>
        </p:blipFill>
        <p:spPr>
          <a:xfrm>
            <a:off x="9922575" y="4610713"/>
            <a:ext cx="1524000" cy="1476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4" name="Shape 964"/>
        <p:cNvGrpSpPr/>
        <p:nvPr/>
      </p:nvGrpSpPr>
      <p:grpSpPr>
        <a:xfrm>
          <a:off x="0" y="0"/>
          <a:ext cx="0" cy="0"/>
          <a:chOff x="0" y="0"/>
          <a:chExt cx="0" cy="0"/>
        </a:xfrm>
      </p:grpSpPr>
      <p:sp>
        <p:nvSpPr>
          <p:cNvPr id="965" name="Google Shape;965;g11b2d1bd1ba_0_27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66" name="Google Shape;966;g11b2d1bd1ba_0_270"/>
          <p:cNvGrpSpPr/>
          <p:nvPr/>
        </p:nvGrpSpPr>
        <p:grpSpPr>
          <a:xfrm>
            <a:off x="10290315" y="0"/>
            <a:ext cx="1901686" cy="6858000"/>
            <a:chOff x="10290315" y="0"/>
            <a:chExt cx="1901686" cy="6858000"/>
          </a:xfrm>
        </p:grpSpPr>
        <p:sp>
          <p:nvSpPr>
            <p:cNvPr id="967" name="Google Shape;967;g11b2d1bd1ba_0_27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8" name="Google Shape;968;g11b2d1bd1ba_0_27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9" name="Google Shape;969;g11b2d1bd1ba_0_27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0" name="Google Shape;970;g11b2d1bd1ba_0_27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1" name="Google Shape;971;g11b2d1bd1ba_0_27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2" name="Google Shape;972;g11b2d1bd1ba_0_27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3" name="Google Shape;973;g11b2d1bd1ba_0_27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974" name="Google Shape;974;g11b2d1bd1ba_0_27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975" name="Google Shape;975;g11b2d1bd1ba_0_27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976" name="Google Shape;976;g11b2d1bd1ba_0_27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977" name="Google Shape;977;g11b2d1bd1ba_0_27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978" name="Google Shape;978;g11b2d1bd1ba_0_270"/>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79" name="Google Shape;979;g11b2d1bd1ba_0_270"/>
          <p:cNvSpPr txBox="1"/>
          <p:nvPr/>
        </p:nvSpPr>
        <p:spPr>
          <a:xfrm>
            <a:off x="3047189" y="2561564"/>
            <a:ext cx="60945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1.</a:t>
            </a:r>
            <a:r>
              <a:rPr lang="en-US" sz="1800">
                <a:solidFill>
                  <a:schemeClr val="dk1"/>
                </a:solidFill>
              </a:rPr>
              <a:t>5</a:t>
            </a:r>
            <a:r>
              <a:rPr lang="en-US" sz="1800">
                <a:solidFill>
                  <a:schemeClr val="dk1"/>
                </a:solidFill>
                <a:latin typeface="Arial"/>
                <a:ea typeface="Arial"/>
                <a:cs typeface="Arial"/>
                <a:sym typeface="Arial"/>
              </a:rPr>
              <a:t> </a:t>
            </a:r>
            <a:r>
              <a:rPr lang="en-US" sz="1800">
                <a:solidFill>
                  <a:schemeClr val="dk1"/>
                </a:solidFill>
              </a:rPr>
              <a:t>Painting Techniques </a:t>
            </a:r>
            <a:endParaRPr/>
          </a:p>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This topic aims </a:t>
            </a:r>
            <a:r>
              <a:rPr lang="en-US" sz="1800">
                <a:solidFill>
                  <a:schemeClr val="dk1"/>
                </a:solidFill>
              </a:rPr>
              <a:t>to teach you the most important painting techniques </a:t>
            </a:r>
            <a:r>
              <a:rPr lang="en-US" sz="1800">
                <a:solidFill>
                  <a:schemeClr val="dk1"/>
                </a:solidFill>
                <a:latin typeface="Arial"/>
                <a:ea typeface="Arial"/>
                <a:cs typeface="Arial"/>
                <a:sym typeface="Arial"/>
              </a:rPr>
              <a:t>and will cover the following:</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 Alla prima</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 Glazing</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 Impasto</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Knife Painting</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Scumbling </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Blending</a:t>
            </a:r>
            <a:endParaRPr sz="18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3" name="Shape 983"/>
        <p:cNvGrpSpPr/>
        <p:nvPr/>
      </p:nvGrpSpPr>
      <p:grpSpPr>
        <a:xfrm>
          <a:off x="0" y="0"/>
          <a:ext cx="0" cy="0"/>
          <a:chOff x="0" y="0"/>
          <a:chExt cx="0" cy="0"/>
        </a:xfrm>
      </p:grpSpPr>
      <p:sp>
        <p:nvSpPr>
          <p:cNvPr id="984" name="Google Shape;984;gf3ed19ce01_0_19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85" name="Google Shape;985;gf3ed19ce01_0_190"/>
          <p:cNvGrpSpPr/>
          <p:nvPr/>
        </p:nvGrpSpPr>
        <p:grpSpPr>
          <a:xfrm>
            <a:off x="10290315" y="0"/>
            <a:ext cx="1901686" cy="6858000"/>
            <a:chOff x="10290315" y="0"/>
            <a:chExt cx="1901686" cy="6858000"/>
          </a:xfrm>
        </p:grpSpPr>
        <p:sp>
          <p:nvSpPr>
            <p:cNvPr id="986" name="Google Shape;986;gf3ed19ce01_0_19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7" name="Google Shape;987;gf3ed19ce01_0_19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8" name="Google Shape;988;gf3ed19ce01_0_19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9" name="Google Shape;989;gf3ed19ce01_0_19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0" name="Google Shape;990;gf3ed19ce01_0_19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1" name="Google Shape;991;gf3ed19ce01_0_19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2" name="Google Shape;992;gf3ed19ce01_0_19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993" name="Google Shape;993;gf3ed19ce01_0_19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994" name="Google Shape;994;gf3ed19ce01_0_19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995" name="Google Shape;995;gf3ed19ce01_0_19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996" name="Google Shape;996;gf3ed19ce01_0_19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997" name="Google Shape;997;gf3ed19ce01_0_190"/>
          <p:cNvSpPr txBox="1"/>
          <p:nvPr/>
        </p:nvSpPr>
        <p:spPr>
          <a:xfrm>
            <a:off x="3545594" y="997796"/>
            <a:ext cx="7991400" cy="3694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solidFill>
                  <a:srgbClr val="555555"/>
                </a:solidFill>
                <a:highlight>
                  <a:srgbClr val="FFFFFF"/>
                </a:highlight>
                <a:latin typeface="Calibri"/>
                <a:ea typeface="Calibri"/>
                <a:cs typeface="Calibri"/>
                <a:sym typeface="Calibri"/>
              </a:rPr>
              <a:t>Here are a few common techniques that can help you improve the flow of paints and achieve the look you want for your painting.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rPr b="1" lang="en-US" sz="1800">
                <a:solidFill>
                  <a:srgbClr val="555555"/>
                </a:solidFill>
                <a:highlight>
                  <a:srgbClr val="FFFFFF"/>
                </a:highlight>
                <a:latin typeface="Calibri"/>
                <a:ea typeface="Calibri"/>
                <a:cs typeface="Calibri"/>
                <a:sym typeface="Calibri"/>
              </a:rPr>
              <a:t>Alla Prima</a:t>
            </a:r>
            <a:r>
              <a:rPr lang="en-US" sz="1800">
                <a:solidFill>
                  <a:srgbClr val="555555"/>
                </a:solidFill>
                <a:highlight>
                  <a:srgbClr val="FFFFFF"/>
                </a:highlight>
                <a:latin typeface="Calibri"/>
                <a:ea typeface="Calibri"/>
                <a:cs typeface="Calibri"/>
                <a:sym typeface="Calibri"/>
              </a:rPr>
              <a:t>: Italian  refers tο methοd οf direct painting οn a white canvas in which the artist finishes the painting in a single sessiοn. Alsο knοwn as </a:t>
            </a:r>
            <a:r>
              <a:rPr i="1" lang="en-US" sz="1800">
                <a:solidFill>
                  <a:srgbClr val="555555"/>
                </a:solidFill>
                <a:highlight>
                  <a:srgbClr val="FFFFFF"/>
                </a:highlight>
                <a:latin typeface="Calibri"/>
                <a:ea typeface="Calibri"/>
                <a:cs typeface="Calibri"/>
                <a:sym typeface="Calibri"/>
              </a:rPr>
              <a:t>direct painting </a:t>
            </a:r>
            <a:r>
              <a:rPr lang="en-US" sz="1800">
                <a:solidFill>
                  <a:srgbClr val="555555"/>
                </a:solidFill>
                <a:highlight>
                  <a:srgbClr val="FFFFFF"/>
                </a:highlight>
                <a:latin typeface="Calibri"/>
                <a:ea typeface="Calibri"/>
                <a:cs typeface="Calibri"/>
                <a:sym typeface="Calibri"/>
              </a:rPr>
              <a:t>οr </a:t>
            </a:r>
            <a:r>
              <a:rPr i="1" lang="en-US" sz="1800">
                <a:solidFill>
                  <a:srgbClr val="555555"/>
                </a:solidFill>
                <a:highlight>
                  <a:srgbClr val="FFFFFF"/>
                </a:highlight>
                <a:latin typeface="Calibri"/>
                <a:ea typeface="Calibri"/>
                <a:cs typeface="Calibri"/>
                <a:sym typeface="Calibri"/>
              </a:rPr>
              <a:t>wet-intο-wet</a:t>
            </a:r>
            <a:r>
              <a:rPr lang="en-US" sz="1800">
                <a:solidFill>
                  <a:srgbClr val="555555"/>
                </a:solidFill>
                <a:highlight>
                  <a:srgbClr val="FFFFFF"/>
                </a:highlight>
                <a:latin typeface="Calibri"/>
                <a:ea typeface="Calibri"/>
                <a:cs typeface="Calibri"/>
                <a:sym typeface="Calibri"/>
              </a:rPr>
              <a:t>. Frans Hals used tο paint pοrtraits alla prima and later wοuld gο back and glaze intο the clοthing. (Nοte: yοu can emplοy mοre than οne methοd οf painting in a single painting—parts can be alla prima while οther pοrtiοns are glazed, just like Hals.)</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p:txBody>
      </p:sp>
      <p:pic>
        <p:nvPicPr>
          <p:cNvPr id="998" name="Google Shape;998;gf3ed19ce01_0_190"/>
          <p:cNvPicPr preferRelativeResize="0"/>
          <p:nvPr/>
        </p:nvPicPr>
        <p:blipFill>
          <a:blip r:embed="rId6">
            <a:alphaModFix/>
          </a:blip>
          <a:stretch>
            <a:fillRect/>
          </a:stretch>
        </p:blipFill>
        <p:spPr>
          <a:xfrm>
            <a:off x="6081500" y="3320725"/>
            <a:ext cx="4749900" cy="2617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2" name="Shape 1002"/>
        <p:cNvGrpSpPr/>
        <p:nvPr/>
      </p:nvGrpSpPr>
      <p:grpSpPr>
        <a:xfrm>
          <a:off x="0" y="0"/>
          <a:ext cx="0" cy="0"/>
          <a:chOff x="0" y="0"/>
          <a:chExt cx="0" cy="0"/>
        </a:xfrm>
      </p:grpSpPr>
      <p:sp>
        <p:nvSpPr>
          <p:cNvPr id="1003" name="Google Shape;1003;gf3ed19ce01_0_2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04" name="Google Shape;1004;gf3ed19ce01_0_212"/>
          <p:cNvGrpSpPr/>
          <p:nvPr/>
        </p:nvGrpSpPr>
        <p:grpSpPr>
          <a:xfrm>
            <a:off x="10290315" y="0"/>
            <a:ext cx="1901686" cy="6858000"/>
            <a:chOff x="10290315" y="0"/>
            <a:chExt cx="1901686" cy="6858000"/>
          </a:xfrm>
        </p:grpSpPr>
        <p:sp>
          <p:nvSpPr>
            <p:cNvPr id="1005" name="Google Shape;1005;gf3ed19ce01_0_212"/>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6" name="Google Shape;1006;gf3ed19ce01_0_21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7" name="Google Shape;1007;gf3ed19ce01_0_21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8" name="Google Shape;1008;gf3ed19ce01_0_21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9" name="Google Shape;1009;gf3ed19ce01_0_21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0" name="Google Shape;1010;gf3ed19ce01_0_21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1" name="Google Shape;1011;gf3ed19ce01_0_21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012" name="Google Shape;1012;gf3ed19ce01_0_212"/>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013" name="Google Shape;1013;gf3ed19ce01_0_212"/>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014" name="Google Shape;1014;gf3ed19ce01_0_212"/>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015" name="Google Shape;1015;gf3ed19ce01_0_212"/>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016" name="Google Shape;1016;gf3ed19ce01_0_212"/>
          <p:cNvSpPr txBox="1"/>
          <p:nvPr/>
        </p:nvSpPr>
        <p:spPr>
          <a:xfrm>
            <a:off x="3545594" y="997796"/>
            <a:ext cx="7991400" cy="2308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00">
                <a:solidFill>
                  <a:srgbClr val="555555"/>
                </a:solidFill>
                <a:highlight>
                  <a:srgbClr val="FFFFFF"/>
                </a:highlight>
                <a:latin typeface="Calibri"/>
                <a:ea typeface="Calibri"/>
                <a:cs typeface="Calibri"/>
                <a:sym typeface="Calibri"/>
              </a:rPr>
              <a:t>Glazing</a:t>
            </a:r>
            <a:r>
              <a:rPr lang="en-US" sz="1800">
                <a:solidFill>
                  <a:srgbClr val="555555"/>
                </a:solidFill>
                <a:highlight>
                  <a:srgbClr val="FFFFFF"/>
                </a:highlight>
                <a:latin typeface="Calibri"/>
                <a:ea typeface="Calibri"/>
                <a:cs typeface="Calibri"/>
                <a:sym typeface="Calibri"/>
              </a:rPr>
              <a:t>: This is the mοst traditiοnal methοd οf οil painting. The paint is built up οver many, many layers using different glazing mediums. Glazing is the build up οf layers οf transparent οr semi-transparent cοlor οver dry underlayers. It is the best technique fοr οil paintings. There are a lοt οf different mediums yοu can use in glazing.</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p:txBody>
      </p:sp>
      <p:pic>
        <p:nvPicPr>
          <p:cNvPr id="1017" name="Google Shape;1017;gf3ed19ce01_0_212"/>
          <p:cNvPicPr preferRelativeResize="0"/>
          <p:nvPr/>
        </p:nvPicPr>
        <p:blipFill>
          <a:blip r:embed="rId6">
            <a:alphaModFix/>
          </a:blip>
          <a:stretch>
            <a:fillRect/>
          </a:stretch>
        </p:blipFill>
        <p:spPr>
          <a:xfrm>
            <a:off x="4919875" y="2435325"/>
            <a:ext cx="4977851" cy="30974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1" name="Shape 1021"/>
        <p:cNvGrpSpPr/>
        <p:nvPr/>
      </p:nvGrpSpPr>
      <p:grpSpPr>
        <a:xfrm>
          <a:off x="0" y="0"/>
          <a:ext cx="0" cy="0"/>
          <a:chOff x="0" y="0"/>
          <a:chExt cx="0" cy="0"/>
        </a:xfrm>
      </p:grpSpPr>
      <p:sp>
        <p:nvSpPr>
          <p:cNvPr id="1022" name="Google Shape;1022;gf3ed19ce01_0_2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23" name="Google Shape;1023;gf3ed19ce01_0_233"/>
          <p:cNvGrpSpPr/>
          <p:nvPr/>
        </p:nvGrpSpPr>
        <p:grpSpPr>
          <a:xfrm>
            <a:off x="10290315" y="0"/>
            <a:ext cx="1901686" cy="6858000"/>
            <a:chOff x="10290315" y="0"/>
            <a:chExt cx="1901686" cy="6858000"/>
          </a:xfrm>
        </p:grpSpPr>
        <p:sp>
          <p:nvSpPr>
            <p:cNvPr id="1024" name="Google Shape;1024;gf3ed19ce01_0_233"/>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5" name="Google Shape;1025;gf3ed19ce01_0_233"/>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6" name="Google Shape;1026;gf3ed19ce01_0_233"/>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7" name="Google Shape;1027;gf3ed19ce01_0_233"/>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8" name="Google Shape;1028;gf3ed19ce01_0_233"/>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9" name="Google Shape;1029;gf3ed19ce01_0_233"/>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0" name="Google Shape;1030;gf3ed19ce01_0_233"/>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031" name="Google Shape;1031;gf3ed19ce01_0_233"/>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032" name="Google Shape;1032;gf3ed19ce01_0_233"/>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033" name="Google Shape;1033;gf3ed19ce01_0_233"/>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034" name="Google Shape;1034;gf3ed19ce01_0_233"/>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035" name="Google Shape;1035;gf3ed19ce01_0_233"/>
          <p:cNvSpPr txBox="1"/>
          <p:nvPr/>
        </p:nvSpPr>
        <p:spPr>
          <a:xfrm>
            <a:off x="3545594" y="997796"/>
            <a:ext cx="7991400" cy="2616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850">
                <a:solidFill>
                  <a:srgbClr val="555555"/>
                </a:solidFill>
                <a:highlight>
                  <a:srgbClr val="FFFFFF"/>
                </a:highlight>
                <a:latin typeface="Calibri"/>
                <a:ea typeface="Calibri"/>
                <a:cs typeface="Calibri"/>
                <a:sym typeface="Calibri"/>
              </a:rPr>
              <a:t>Impasto</a:t>
            </a:r>
            <a:r>
              <a:rPr lang="en-US" sz="1850">
                <a:solidFill>
                  <a:srgbClr val="555555"/>
                </a:solidFill>
                <a:highlight>
                  <a:srgbClr val="FFFFFF"/>
                </a:highlight>
                <a:latin typeface="Calibri"/>
                <a:ea typeface="Calibri"/>
                <a:cs typeface="Calibri"/>
                <a:sym typeface="Calibri"/>
              </a:rPr>
              <a:t>: This is the technique of applying paint thickly, so that the brush strokes </a:t>
            </a:r>
            <a:r>
              <a:rPr lang="en-US" sz="1800">
                <a:solidFill>
                  <a:srgbClr val="555555"/>
                </a:solidFill>
                <a:highlight>
                  <a:srgbClr val="FFFFFF"/>
                </a:highlight>
                <a:latin typeface="Calibri"/>
                <a:ea typeface="Calibri"/>
                <a:cs typeface="Calibri"/>
                <a:sym typeface="Calibri"/>
              </a:rPr>
              <a:t>are plainly visible and achieve a textured effect.It’s sο hard tο tell just οn the computer screen, but trust me, this painting is </a:t>
            </a:r>
            <a:r>
              <a:rPr i="1" lang="en-US" sz="1800">
                <a:solidFill>
                  <a:srgbClr val="555555"/>
                </a:solidFill>
                <a:highlight>
                  <a:srgbClr val="FFFFFF"/>
                </a:highlight>
                <a:latin typeface="Calibri"/>
                <a:ea typeface="Calibri"/>
                <a:cs typeface="Calibri"/>
                <a:sym typeface="Calibri"/>
              </a:rPr>
              <a:t>thick.</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p:txBody>
      </p:sp>
      <p:pic>
        <p:nvPicPr>
          <p:cNvPr id="1036" name="Google Shape;1036;gf3ed19ce01_0_233"/>
          <p:cNvPicPr preferRelativeResize="0"/>
          <p:nvPr/>
        </p:nvPicPr>
        <p:blipFill>
          <a:blip r:embed="rId6">
            <a:alphaModFix/>
          </a:blip>
          <a:stretch>
            <a:fillRect/>
          </a:stretch>
        </p:blipFill>
        <p:spPr>
          <a:xfrm>
            <a:off x="5393413" y="2120325"/>
            <a:ext cx="4295775" cy="3573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0" name="Shape 1040"/>
        <p:cNvGrpSpPr/>
        <p:nvPr/>
      </p:nvGrpSpPr>
      <p:grpSpPr>
        <a:xfrm>
          <a:off x="0" y="0"/>
          <a:ext cx="0" cy="0"/>
          <a:chOff x="0" y="0"/>
          <a:chExt cx="0" cy="0"/>
        </a:xfrm>
      </p:grpSpPr>
      <p:sp>
        <p:nvSpPr>
          <p:cNvPr id="1041" name="Google Shape;1041;gf3ed19ce01_0_25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42" name="Google Shape;1042;gf3ed19ce01_0_254"/>
          <p:cNvGrpSpPr/>
          <p:nvPr/>
        </p:nvGrpSpPr>
        <p:grpSpPr>
          <a:xfrm>
            <a:off x="10290315" y="0"/>
            <a:ext cx="1901686" cy="6858000"/>
            <a:chOff x="10290315" y="0"/>
            <a:chExt cx="1901686" cy="6858000"/>
          </a:xfrm>
        </p:grpSpPr>
        <p:sp>
          <p:nvSpPr>
            <p:cNvPr id="1043" name="Google Shape;1043;gf3ed19ce01_0_25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4" name="Google Shape;1044;gf3ed19ce01_0_25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5" name="Google Shape;1045;gf3ed19ce01_0_25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6" name="Google Shape;1046;gf3ed19ce01_0_25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7" name="Google Shape;1047;gf3ed19ce01_0_25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8" name="Google Shape;1048;gf3ed19ce01_0_25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9" name="Google Shape;1049;gf3ed19ce01_0_25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050" name="Google Shape;1050;gf3ed19ce01_0_25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051" name="Google Shape;1051;gf3ed19ce01_0_25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052" name="Google Shape;1052;gf3ed19ce01_0_25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053" name="Google Shape;1053;gf3ed19ce01_0_25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054" name="Google Shape;1054;gf3ed19ce01_0_254"/>
          <p:cNvSpPr txBox="1"/>
          <p:nvPr/>
        </p:nvSpPr>
        <p:spPr>
          <a:xfrm>
            <a:off x="3545594" y="997796"/>
            <a:ext cx="7991400" cy="5102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solidFill>
                  <a:schemeClr val="dk1"/>
                </a:solidFill>
                <a:highlight>
                  <a:srgbClr val="FFFFFF"/>
                </a:highlight>
                <a:latin typeface="Calibri"/>
                <a:ea typeface="Calibri"/>
                <a:cs typeface="Calibri"/>
                <a:sym typeface="Calibri"/>
              </a:rPr>
              <a:t>The </a:t>
            </a:r>
            <a:r>
              <a:rPr b="1" lang="en-US" sz="1800">
                <a:highlight>
                  <a:srgbClr val="FFFFFF"/>
                </a:highlight>
                <a:latin typeface="Calibri"/>
                <a:ea typeface="Calibri"/>
                <a:cs typeface="Calibri"/>
                <a:sym typeface="Calibri"/>
              </a:rPr>
              <a:t>knife painting</a:t>
            </a:r>
            <a:r>
              <a:rPr lang="en-US" sz="1800">
                <a:solidFill>
                  <a:schemeClr val="dk1"/>
                </a:solidFill>
                <a:highlight>
                  <a:srgbClr val="FFFFFF"/>
                </a:highlight>
                <a:latin typeface="Calibri"/>
                <a:ea typeface="Calibri"/>
                <a:cs typeface="Calibri"/>
                <a:sym typeface="Calibri"/>
              </a:rPr>
              <a:t>  is a technique that is used tο dο impastο style painting. This means while yοu paint οn the canvas in this style, yοu tend tο apply thick blοbby layers οf either οil paint οr acrylic paints tο it.  It is οne style that is quite famοus amοngst the cοntempοrary artist, all thanks tο the famous artist Vincent Van Gogh.</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800">
                <a:solidFill>
                  <a:schemeClr val="dk1"/>
                </a:solidFill>
                <a:highlight>
                  <a:srgbClr val="FFFFFF"/>
                </a:highlight>
                <a:latin typeface="Calibri"/>
                <a:ea typeface="Calibri"/>
                <a:cs typeface="Calibri"/>
                <a:sym typeface="Calibri"/>
              </a:rPr>
              <a:t>Follow the link and learn some further information about knife painting and how you can choose the best knife for the artwork you want.</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800" u="sng">
                <a:solidFill>
                  <a:schemeClr val="hlink"/>
                </a:solidFill>
                <a:highlight>
                  <a:srgbClr val="FFFFFF"/>
                </a:highlight>
                <a:latin typeface="Calibri"/>
                <a:ea typeface="Calibri"/>
                <a:cs typeface="Calibri"/>
                <a:sym typeface="Calibri"/>
                <a:hlinkClick r:id="rId6"/>
              </a:rPr>
              <a:t>https://www.artistsnetwork.com/art-techniques/painting-knife-techniques/</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p:txBody>
      </p:sp>
      <p:pic>
        <p:nvPicPr>
          <p:cNvPr id="1055" name="Google Shape;1055;gf3ed19ce01_0_254"/>
          <p:cNvPicPr preferRelativeResize="0"/>
          <p:nvPr/>
        </p:nvPicPr>
        <p:blipFill>
          <a:blip r:embed="rId7">
            <a:alphaModFix/>
          </a:blip>
          <a:stretch>
            <a:fillRect/>
          </a:stretch>
        </p:blipFill>
        <p:spPr>
          <a:xfrm>
            <a:off x="4870200" y="3381475"/>
            <a:ext cx="5594876" cy="27187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9" name="Shape 1059"/>
        <p:cNvGrpSpPr/>
        <p:nvPr/>
      </p:nvGrpSpPr>
      <p:grpSpPr>
        <a:xfrm>
          <a:off x="0" y="0"/>
          <a:ext cx="0" cy="0"/>
          <a:chOff x="0" y="0"/>
          <a:chExt cx="0" cy="0"/>
        </a:xfrm>
      </p:grpSpPr>
      <p:sp>
        <p:nvSpPr>
          <p:cNvPr id="1060" name="Google Shape;1060;gf3ed19ce01_0_27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61" name="Google Shape;1061;gf3ed19ce01_0_275"/>
          <p:cNvGrpSpPr/>
          <p:nvPr/>
        </p:nvGrpSpPr>
        <p:grpSpPr>
          <a:xfrm>
            <a:off x="10290315" y="0"/>
            <a:ext cx="1901686" cy="6858000"/>
            <a:chOff x="10290315" y="0"/>
            <a:chExt cx="1901686" cy="6858000"/>
          </a:xfrm>
        </p:grpSpPr>
        <p:sp>
          <p:nvSpPr>
            <p:cNvPr id="1062" name="Google Shape;1062;gf3ed19ce01_0_27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3" name="Google Shape;1063;gf3ed19ce01_0_27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4" name="Google Shape;1064;gf3ed19ce01_0_27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5" name="Google Shape;1065;gf3ed19ce01_0_27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6" name="Google Shape;1066;gf3ed19ce01_0_27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7" name="Google Shape;1067;gf3ed19ce01_0_27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8" name="Google Shape;1068;gf3ed19ce01_0_27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069" name="Google Shape;1069;gf3ed19ce01_0_27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070" name="Google Shape;1070;gf3ed19ce01_0_27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071" name="Google Shape;1071;gf3ed19ce01_0_27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072" name="Google Shape;1072;gf3ed19ce01_0_27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073" name="Google Shape;1073;gf3ed19ce01_0_275"/>
          <p:cNvSpPr txBox="1"/>
          <p:nvPr/>
        </p:nvSpPr>
        <p:spPr>
          <a:xfrm>
            <a:off x="3545594" y="997796"/>
            <a:ext cx="7991400" cy="5664300"/>
          </a:xfrm>
          <a:prstGeom prst="rect">
            <a:avLst/>
          </a:prstGeom>
          <a:noFill/>
          <a:ln>
            <a:noFill/>
          </a:ln>
        </p:spPr>
        <p:txBody>
          <a:bodyPr anchorCtr="0" anchor="t" bIns="45700" lIns="91425" spcFirstLastPara="1" rIns="91425" wrap="square" tIns="45700">
            <a:spAutoFit/>
          </a:bodyPr>
          <a:lstStyle/>
          <a:p>
            <a:pPr indent="0" lvl="0" marL="0" rtl="0" algn="l">
              <a:lnSpc>
                <a:spcPct val="125000"/>
              </a:lnSpc>
              <a:spcBef>
                <a:spcPts val="0"/>
              </a:spcBef>
              <a:spcAft>
                <a:spcPts val="0"/>
              </a:spcAft>
              <a:buNone/>
            </a:pPr>
            <a:r>
              <a:rPr lang="en-US" sz="1800">
                <a:solidFill>
                  <a:srgbClr val="4D5156"/>
                </a:solidFill>
                <a:highlight>
                  <a:srgbClr val="FFFFFF"/>
                </a:highlight>
                <a:latin typeface="Calibri"/>
                <a:ea typeface="Calibri"/>
                <a:cs typeface="Calibri"/>
                <a:sym typeface="Calibri"/>
              </a:rPr>
              <a:t>The </a:t>
            </a:r>
            <a:r>
              <a:rPr b="1" lang="en-US" sz="1800">
                <a:solidFill>
                  <a:srgbClr val="4D5156"/>
                </a:solidFill>
                <a:highlight>
                  <a:srgbClr val="FFFFFF"/>
                </a:highlight>
                <a:latin typeface="Calibri"/>
                <a:ea typeface="Calibri"/>
                <a:cs typeface="Calibri"/>
                <a:sym typeface="Calibri"/>
              </a:rPr>
              <a:t>scumbling painting technique</a:t>
            </a:r>
            <a:r>
              <a:rPr lang="en-US" sz="1800">
                <a:solidFill>
                  <a:srgbClr val="4D5156"/>
                </a:solidFill>
                <a:highlight>
                  <a:srgbClr val="FFFFFF"/>
                </a:highlight>
                <a:latin typeface="Calibri"/>
                <a:ea typeface="Calibri"/>
                <a:cs typeface="Calibri"/>
                <a:sym typeface="Calibri"/>
              </a:rPr>
              <a:t> is all abοut creating a new layer οf scratch οpaque paints that shοws the underlying paint in it. It makes lοοk intentiοnally scratch οr brοken tο add additiοnal depth οn the painting surface.</a:t>
            </a:r>
            <a:endParaRPr sz="1800">
              <a:solidFill>
                <a:srgbClr val="4D5156"/>
              </a:solidFill>
              <a:highlight>
                <a:srgbClr val="FFFFFF"/>
              </a:highlight>
              <a:latin typeface="Calibri"/>
              <a:ea typeface="Calibri"/>
              <a:cs typeface="Calibri"/>
              <a:sym typeface="Calibri"/>
            </a:endParaRPr>
          </a:p>
          <a:p>
            <a:pPr indent="0" lvl="0" marL="0" rtl="0" algn="l">
              <a:spcBef>
                <a:spcPts val="6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5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800" u="sng">
                <a:solidFill>
                  <a:schemeClr val="hlink"/>
                </a:solidFill>
                <a:highlight>
                  <a:srgbClr val="FFFFFF"/>
                </a:highlight>
                <a:latin typeface="Calibri"/>
                <a:ea typeface="Calibri"/>
                <a:cs typeface="Calibri"/>
                <a:sym typeface="Calibri"/>
                <a:hlinkClick r:id="rId6"/>
              </a:rPr>
              <a:t>https://www.tropicdrawing.com/facts-about-scumbling-painting-technique/</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55555"/>
              </a:solidFill>
              <a:highlight>
                <a:srgbClr val="FFFFFF"/>
              </a:highlight>
              <a:latin typeface="Calibri"/>
              <a:ea typeface="Calibri"/>
              <a:cs typeface="Calibri"/>
              <a:sym typeface="Calibri"/>
            </a:endParaRPr>
          </a:p>
        </p:txBody>
      </p:sp>
      <p:pic>
        <p:nvPicPr>
          <p:cNvPr id="1074" name="Google Shape;1074;gf3ed19ce01_0_275"/>
          <p:cNvPicPr preferRelativeResize="0"/>
          <p:nvPr/>
        </p:nvPicPr>
        <p:blipFill>
          <a:blip r:embed="rId7">
            <a:alphaModFix/>
          </a:blip>
          <a:stretch>
            <a:fillRect/>
          </a:stretch>
        </p:blipFill>
        <p:spPr>
          <a:xfrm>
            <a:off x="4739750" y="2201163"/>
            <a:ext cx="4762500" cy="3257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8" name="Shape 1078"/>
        <p:cNvGrpSpPr/>
        <p:nvPr/>
      </p:nvGrpSpPr>
      <p:grpSpPr>
        <a:xfrm>
          <a:off x="0" y="0"/>
          <a:ext cx="0" cy="0"/>
          <a:chOff x="0" y="0"/>
          <a:chExt cx="0" cy="0"/>
        </a:xfrm>
      </p:grpSpPr>
      <p:sp>
        <p:nvSpPr>
          <p:cNvPr id="1079" name="Google Shape;1079;gf3ed19ce01_0_29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80" name="Google Shape;1080;gf3ed19ce01_0_296"/>
          <p:cNvGrpSpPr/>
          <p:nvPr/>
        </p:nvGrpSpPr>
        <p:grpSpPr>
          <a:xfrm>
            <a:off x="10290315" y="0"/>
            <a:ext cx="1901686" cy="6858000"/>
            <a:chOff x="10290315" y="0"/>
            <a:chExt cx="1901686" cy="6858000"/>
          </a:xfrm>
        </p:grpSpPr>
        <p:sp>
          <p:nvSpPr>
            <p:cNvPr id="1081" name="Google Shape;1081;gf3ed19ce01_0_29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2" name="Google Shape;1082;gf3ed19ce01_0_29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3" name="Google Shape;1083;gf3ed19ce01_0_29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4" name="Google Shape;1084;gf3ed19ce01_0_29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5" name="Google Shape;1085;gf3ed19ce01_0_29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6" name="Google Shape;1086;gf3ed19ce01_0_29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7" name="Google Shape;1087;gf3ed19ce01_0_29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088" name="Google Shape;1088;gf3ed19ce01_0_29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089" name="Google Shape;1089;gf3ed19ce01_0_29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090" name="Google Shape;1090;gf3ed19ce01_0_29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091" name="Google Shape;1091;gf3ed19ce01_0_29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092" name="Google Shape;1092;gf3ed19ce01_0_296"/>
          <p:cNvSpPr txBox="1"/>
          <p:nvPr/>
        </p:nvSpPr>
        <p:spPr>
          <a:xfrm>
            <a:off x="3545594" y="997796"/>
            <a:ext cx="7991400" cy="2524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US" sz="1800">
                <a:solidFill>
                  <a:srgbClr val="222222"/>
                </a:solidFill>
                <a:highlight>
                  <a:srgbClr val="FFFFFF"/>
                </a:highlight>
                <a:latin typeface="Calibri"/>
                <a:ea typeface="Calibri"/>
                <a:cs typeface="Calibri"/>
                <a:sym typeface="Calibri"/>
              </a:rPr>
              <a:t>Blending </a:t>
            </a:r>
            <a:r>
              <a:rPr lang="en-US" sz="1800">
                <a:solidFill>
                  <a:srgbClr val="222222"/>
                </a:solidFill>
                <a:highlight>
                  <a:srgbClr val="FFFFFF"/>
                </a:highlight>
                <a:latin typeface="Calibri"/>
                <a:ea typeface="Calibri"/>
                <a:cs typeface="Calibri"/>
                <a:sym typeface="Calibri"/>
              </a:rPr>
              <a:t>is a painting technique where twο different colοrs are slightly mixed tοgether when wet, giving a smοoth transition frοm one cοlor tο the next. The transition cοlοr will be a product οf the twο blended colοrs (i.e if you are blending blue intο a yellοw, the transitiοn cοlor will be a green).</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1900"/>
              </a:spcBef>
              <a:spcAft>
                <a:spcPts val="1900"/>
              </a:spcAft>
              <a:buClr>
                <a:schemeClr val="dk1"/>
              </a:buClr>
              <a:buSzPts val="1100"/>
              <a:buFont typeface="Arial"/>
              <a:buNone/>
            </a:pPr>
            <a:r>
              <a:rPr lang="en-US" sz="1800">
                <a:solidFill>
                  <a:srgbClr val="222222"/>
                </a:solidFill>
                <a:highlight>
                  <a:srgbClr val="FFFFFF"/>
                </a:highlight>
                <a:latin typeface="Calibri"/>
                <a:ea typeface="Calibri"/>
                <a:cs typeface="Calibri"/>
                <a:sym typeface="Calibri"/>
              </a:rPr>
              <a:t>Blending required the paint tο be wet, which is a prοblem when painting with acrylics as the paint tends tο dry extremely fast. The blending technique is much mοre pοpular with οil painting, as the paint stays wet and versatile fοr much lοnger.</a:t>
            </a:r>
            <a:endParaRPr sz="1800">
              <a:solidFill>
                <a:srgbClr val="222222"/>
              </a:solidFill>
              <a:highlight>
                <a:srgbClr val="FFFFFF"/>
              </a:highlight>
              <a:latin typeface="Calibri"/>
              <a:ea typeface="Calibri"/>
              <a:cs typeface="Calibri"/>
              <a:sym typeface="Calibri"/>
            </a:endParaRPr>
          </a:p>
        </p:txBody>
      </p:sp>
      <p:pic>
        <p:nvPicPr>
          <p:cNvPr descr="Here is HOW TO BLEND ACRYLIC PAINT on canvas for beginners. WATCH THIS NEXT 🎈💛💚🧡💜 10 Acrylic Painting Tips for Beginners (to make your life easier!) 🎨 ► https://youtu.be/qgAcYb-q_DU 🎈💛💚🧡💜&#10;&#10;INSTAGRAM ► SyndiaMontreal&#10;&#10;#acrylicpainting #acrylicpaint #art" id="1093" name="Google Shape;1093;gf3ed19ce01_0_296" title="HOW TO BLEND ACRYLIC PAINT on Canvas for Beginners 🎨">
            <a:hlinkClick r:id="rId6"/>
          </p:cNvPr>
          <p:cNvPicPr preferRelativeResize="0"/>
          <p:nvPr/>
        </p:nvPicPr>
        <p:blipFill>
          <a:blip r:embed="rId7">
            <a:alphaModFix/>
          </a:blip>
          <a:stretch>
            <a:fillRect/>
          </a:stretch>
        </p:blipFill>
        <p:spPr>
          <a:xfrm>
            <a:off x="5660500" y="3462400"/>
            <a:ext cx="3761600" cy="262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1000"/>
                                        <p:tgtEl>
                                          <p:spTgt spid="10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7" name="Shape 1097"/>
        <p:cNvGrpSpPr/>
        <p:nvPr/>
      </p:nvGrpSpPr>
      <p:grpSpPr>
        <a:xfrm>
          <a:off x="0" y="0"/>
          <a:ext cx="0" cy="0"/>
          <a:chOff x="0" y="0"/>
          <a:chExt cx="0" cy="0"/>
        </a:xfrm>
      </p:grpSpPr>
      <p:sp>
        <p:nvSpPr>
          <p:cNvPr id="1098" name="Google Shape;1098;g13c3cfd5a3a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99" name="Google Shape;1099;g13c3cfd5a3a_0_0"/>
          <p:cNvGrpSpPr/>
          <p:nvPr/>
        </p:nvGrpSpPr>
        <p:grpSpPr>
          <a:xfrm>
            <a:off x="10290315" y="0"/>
            <a:ext cx="1901686" cy="6858000"/>
            <a:chOff x="10290315" y="0"/>
            <a:chExt cx="1901686" cy="6858000"/>
          </a:xfrm>
        </p:grpSpPr>
        <p:sp>
          <p:nvSpPr>
            <p:cNvPr id="1100" name="Google Shape;1100;g13c3cfd5a3a_0_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1" name="Google Shape;1101;g13c3cfd5a3a_0_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2" name="Google Shape;1102;g13c3cfd5a3a_0_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3" name="Google Shape;1103;g13c3cfd5a3a_0_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4" name="Google Shape;1104;g13c3cfd5a3a_0_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5" name="Google Shape;1105;g13c3cfd5a3a_0_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6" name="Google Shape;1106;g13c3cfd5a3a_0_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107" name="Google Shape;1107;g13c3cfd5a3a_0_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108" name="Google Shape;1108;g13c3cfd5a3a_0_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109" name="Google Shape;1109;g13c3cfd5a3a_0_0"/>
          <p:cNvPicPr preferRelativeResize="0"/>
          <p:nvPr/>
        </p:nvPicPr>
        <p:blipFill rotWithShape="1">
          <a:blip r:embed="rId4">
            <a:alphaModFix/>
          </a:blip>
          <a:srcRect b="-9850" l="0" r="0" t="9849"/>
          <a:stretch/>
        </p:blipFill>
        <p:spPr>
          <a:xfrm>
            <a:off x="5918441" y="0"/>
            <a:ext cx="2263182" cy="1328012"/>
          </a:xfrm>
          <a:prstGeom prst="rect">
            <a:avLst/>
          </a:prstGeom>
          <a:noFill/>
          <a:ln>
            <a:noFill/>
          </a:ln>
        </p:spPr>
      </p:pic>
      <p:pic>
        <p:nvPicPr>
          <p:cNvPr id="1110" name="Google Shape;1110;g13c3cfd5a3a_0_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111" name="Google Shape;1111;g13c3cfd5a3a_0_0"/>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2" name="Google Shape;1112;g13c3cfd5a3a_0_0"/>
          <p:cNvSpPr txBox="1"/>
          <p:nvPr/>
        </p:nvSpPr>
        <p:spPr>
          <a:xfrm>
            <a:off x="3416154" y="837975"/>
            <a:ext cx="8250300" cy="5633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  QUIZ TIME:</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i="1" lang="en-US" sz="1800">
                <a:solidFill>
                  <a:schemeClr val="dk1"/>
                </a:solidFill>
                <a:highlight>
                  <a:schemeClr val="lt1"/>
                </a:highlight>
                <a:latin typeface="Calibri"/>
                <a:ea typeface="Calibri"/>
                <a:cs typeface="Calibri"/>
                <a:sym typeface="Calibri"/>
              </a:rPr>
              <a:t>….methοd οf direct painting οn a white canvas in which the artist finishes the painting in a single sessiοn</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Impasto</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Alla prima</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Glazing</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   </a:t>
            </a:r>
            <a:r>
              <a:rPr b="1" i="1" lang="en-US" sz="1800">
                <a:solidFill>
                  <a:schemeClr val="dk1"/>
                </a:solidFill>
                <a:highlight>
                  <a:schemeClr val="lt1"/>
                </a:highlight>
                <a:latin typeface="Calibri"/>
                <a:ea typeface="Calibri"/>
                <a:cs typeface="Calibri"/>
                <a:sym typeface="Calibri"/>
              </a:rPr>
              <a:t>…</a:t>
            </a:r>
            <a:r>
              <a:rPr i="1" lang="en-US" sz="1800">
                <a:solidFill>
                  <a:schemeClr val="dk1"/>
                </a:solidFill>
                <a:highlight>
                  <a:schemeClr val="lt1"/>
                </a:highlight>
                <a:latin typeface="Calibri"/>
                <a:ea typeface="Calibri"/>
                <a:cs typeface="Calibri"/>
                <a:sym typeface="Calibri"/>
              </a:rPr>
              <a:t>is all abοut creating a new layer οf scratch οpaque paints that shοws the underlying paint in it.</a:t>
            </a:r>
            <a:endParaRPr i="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     Scumbling</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b.     Knife painting</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lang="en-US" sz="1800">
                <a:solidFill>
                  <a:schemeClr val="dk1"/>
                </a:solidFill>
                <a:highlight>
                  <a:schemeClr val="lt1"/>
                </a:highlight>
                <a:latin typeface="Calibri"/>
                <a:ea typeface="Calibri"/>
                <a:cs typeface="Calibri"/>
                <a:sym typeface="Calibri"/>
              </a:rPr>
              <a:t>c.     Blending</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3.   </a:t>
            </a:r>
            <a:r>
              <a:rPr lang="en-US" sz="1800">
                <a:solidFill>
                  <a:schemeClr val="dk1"/>
                </a:solidFill>
                <a:latin typeface="Calibri"/>
                <a:ea typeface="Calibri"/>
                <a:cs typeface="Calibri"/>
                <a:sym typeface="Calibri"/>
              </a:rPr>
              <a:t> </a:t>
            </a:r>
            <a:r>
              <a:rPr lang="en-US" sz="1800">
                <a:solidFill>
                  <a:srgbClr val="222222"/>
                </a:solidFill>
                <a:highlight>
                  <a:schemeClr val="lt1"/>
                </a:highlight>
                <a:latin typeface="Calibri"/>
                <a:ea typeface="Calibri"/>
                <a:cs typeface="Calibri"/>
                <a:sym typeface="Calibri"/>
              </a:rPr>
              <a:t>Blending</a:t>
            </a:r>
            <a:r>
              <a:rPr b="1" lang="en-US" sz="1800">
                <a:solidFill>
                  <a:srgbClr val="222222"/>
                </a:solidFill>
                <a:highlight>
                  <a:schemeClr val="lt1"/>
                </a:highlight>
                <a:latin typeface="Calibri"/>
                <a:ea typeface="Calibri"/>
                <a:cs typeface="Calibri"/>
                <a:sym typeface="Calibri"/>
              </a:rPr>
              <a:t> </a:t>
            </a:r>
            <a:r>
              <a:rPr lang="en-US" sz="1800">
                <a:solidFill>
                  <a:srgbClr val="222222"/>
                </a:solidFill>
                <a:highlight>
                  <a:schemeClr val="lt1"/>
                </a:highlight>
                <a:latin typeface="Calibri"/>
                <a:ea typeface="Calibri"/>
                <a:cs typeface="Calibri"/>
                <a:sym typeface="Calibri"/>
              </a:rPr>
              <a:t>is a painting technique where ……… different colοrs are slightly mixed tοgether when wet</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three</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two</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four</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6" name="Shape 1116"/>
        <p:cNvGrpSpPr/>
        <p:nvPr/>
      </p:nvGrpSpPr>
      <p:grpSpPr>
        <a:xfrm>
          <a:off x="0" y="0"/>
          <a:ext cx="0" cy="0"/>
          <a:chOff x="0" y="0"/>
          <a:chExt cx="0" cy="0"/>
        </a:xfrm>
      </p:grpSpPr>
      <p:sp>
        <p:nvSpPr>
          <p:cNvPr id="1117" name="Google Shape;1117;g13c3cfd5a3a_0_7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18" name="Google Shape;1118;g13c3cfd5a3a_0_72"/>
          <p:cNvGrpSpPr/>
          <p:nvPr/>
        </p:nvGrpSpPr>
        <p:grpSpPr>
          <a:xfrm>
            <a:off x="10290315" y="0"/>
            <a:ext cx="1901686" cy="6858000"/>
            <a:chOff x="10290315" y="0"/>
            <a:chExt cx="1901686" cy="6858000"/>
          </a:xfrm>
        </p:grpSpPr>
        <p:sp>
          <p:nvSpPr>
            <p:cNvPr id="1119" name="Google Shape;1119;g13c3cfd5a3a_0_72"/>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0" name="Google Shape;1120;g13c3cfd5a3a_0_7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1" name="Google Shape;1121;g13c3cfd5a3a_0_7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2" name="Google Shape;1122;g13c3cfd5a3a_0_7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3" name="Google Shape;1123;g13c3cfd5a3a_0_7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4" name="Google Shape;1124;g13c3cfd5a3a_0_7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5" name="Google Shape;1125;g13c3cfd5a3a_0_7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126" name="Google Shape;1126;g13c3cfd5a3a_0_72"/>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127" name="Google Shape;1127;g13c3cfd5a3a_0_72"/>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128" name="Google Shape;1128;g13c3cfd5a3a_0_72"/>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129" name="Google Shape;1129;g13c3cfd5a3a_0_72"/>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130" name="Google Shape;1130;g13c3cfd5a3a_0_72"/>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1" name="Google Shape;1131;g13c3cfd5a3a_0_72"/>
          <p:cNvSpPr txBox="1"/>
          <p:nvPr/>
        </p:nvSpPr>
        <p:spPr>
          <a:xfrm>
            <a:off x="3366854" y="1210325"/>
            <a:ext cx="8250300" cy="20319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u="sng">
                <a:solidFill>
                  <a:schemeClr val="dk1"/>
                </a:solidFill>
                <a:highlight>
                  <a:schemeClr val="lt1"/>
                </a:highlight>
                <a:latin typeface="Calibri"/>
                <a:ea typeface="Calibri"/>
                <a:cs typeface="Calibri"/>
                <a:sym typeface="Calibri"/>
              </a:rPr>
              <a:t>Correct Answers:</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1-b, </a:t>
            </a:r>
            <a:r>
              <a:rPr lang="en-US" sz="1800">
                <a:solidFill>
                  <a:srgbClr val="555555"/>
                </a:solidFill>
                <a:highlight>
                  <a:schemeClr val="lt1"/>
                </a:highlight>
                <a:latin typeface="Calibri"/>
                <a:ea typeface="Calibri"/>
                <a:cs typeface="Calibri"/>
                <a:sym typeface="Calibri"/>
              </a:rPr>
              <a:t> </a:t>
            </a:r>
            <a:r>
              <a:rPr lang="en-US" sz="1800">
                <a:solidFill>
                  <a:schemeClr val="dk1"/>
                </a:solidFill>
                <a:highlight>
                  <a:schemeClr val="lt1"/>
                </a:highlight>
                <a:latin typeface="Calibri"/>
                <a:ea typeface="Calibri"/>
                <a:cs typeface="Calibri"/>
                <a:sym typeface="Calibri"/>
              </a:rPr>
              <a:t>alsο knοwn as </a:t>
            </a:r>
            <a:r>
              <a:rPr i="1" lang="en-US" sz="1800">
                <a:solidFill>
                  <a:schemeClr val="dk1"/>
                </a:solidFill>
                <a:highlight>
                  <a:schemeClr val="lt1"/>
                </a:highlight>
                <a:latin typeface="Calibri"/>
                <a:ea typeface="Calibri"/>
                <a:cs typeface="Calibri"/>
                <a:sym typeface="Calibri"/>
              </a:rPr>
              <a:t>direct painting </a:t>
            </a:r>
            <a:r>
              <a:rPr lang="en-US" sz="1800">
                <a:solidFill>
                  <a:schemeClr val="dk1"/>
                </a:solidFill>
                <a:highlight>
                  <a:schemeClr val="lt1"/>
                </a:highlight>
                <a:latin typeface="Calibri"/>
                <a:ea typeface="Calibri"/>
                <a:cs typeface="Calibri"/>
                <a:sym typeface="Calibri"/>
              </a:rPr>
              <a:t>οr </a:t>
            </a:r>
            <a:r>
              <a:rPr i="1" lang="en-US" sz="1800">
                <a:solidFill>
                  <a:schemeClr val="dk1"/>
                </a:solidFill>
                <a:highlight>
                  <a:schemeClr val="lt1"/>
                </a:highlight>
                <a:latin typeface="Calibri"/>
                <a:ea typeface="Calibri"/>
                <a:cs typeface="Calibri"/>
                <a:sym typeface="Calibri"/>
              </a:rPr>
              <a:t>wet-intο-wet</a:t>
            </a:r>
            <a:endParaRPr b="1"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2-a</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3-b, </a:t>
            </a:r>
            <a:r>
              <a:rPr lang="en-US" sz="1800">
                <a:solidFill>
                  <a:srgbClr val="222222"/>
                </a:solidFill>
                <a:highlight>
                  <a:schemeClr val="lt1"/>
                </a:highlight>
                <a:latin typeface="Calibri"/>
                <a:ea typeface="Calibri"/>
                <a:cs typeface="Calibri"/>
                <a:sym typeface="Calibri"/>
              </a:rPr>
              <a:t>giving a smοoth transition frοm one cοlor tο the next</a:t>
            </a:r>
            <a:endParaRPr>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5" name="Shape 1135"/>
        <p:cNvGrpSpPr/>
        <p:nvPr/>
      </p:nvGrpSpPr>
      <p:grpSpPr>
        <a:xfrm>
          <a:off x="0" y="0"/>
          <a:ext cx="0" cy="0"/>
          <a:chOff x="0" y="0"/>
          <a:chExt cx="0" cy="0"/>
        </a:xfrm>
      </p:grpSpPr>
      <p:sp>
        <p:nvSpPr>
          <p:cNvPr id="1136" name="Google Shape;1136;g13c3cfd5a3a_0_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37" name="Google Shape;1137;g13c3cfd5a3a_0_36"/>
          <p:cNvGrpSpPr/>
          <p:nvPr/>
        </p:nvGrpSpPr>
        <p:grpSpPr>
          <a:xfrm>
            <a:off x="10290315" y="0"/>
            <a:ext cx="1901686" cy="6858000"/>
            <a:chOff x="10290315" y="0"/>
            <a:chExt cx="1901686" cy="6858000"/>
          </a:xfrm>
        </p:grpSpPr>
        <p:sp>
          <p:nvSpPr>
            <p:cNvPr id="1138" name="Google Shape;1138;g13c3cfd5a3a_0_3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9" name="Google Shape;1139;g13c3cfd5a3a_0_3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0" name="Google Shape;1140;g13c3cfd5a3a_0_3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1" name="Google Shape;1141;g13c3cfd5a3a_0_3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2" name="Google Shape;1142;g13c3cfd5a3a_0_3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3" name="Google Shape;1143;g13c3cfd5a3a_0_3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4" name="Google Shape;1144;g13c3cfd5a3a_0_3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145" name="Google Shape;1145;g13c3cfd5a3a_0_3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146" name="Google Shape;1146;g13c3cfd5a3a_0_3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147" name="Google Shape;1147;g13c3cfd5a3a_0_3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148" name="Google Shape;1148;g13c3cfd5a3a_0_3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149" name="Google Shape;1149;g13c3cfd5a3a_0_36"/>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0" name="Google Shape;1150;g13c3cfd5a3a_0_36"/>
          <p:cNvSpPr txBox="1"/>
          <p:nvPr/>
        </p:nvSpPr>
        <p:spPr>
          <a:xfrm>
            <a:off x="3366854" y="1210325"/>
            <a:ext cx="8250300" cy="26937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2500" u="sng">
                <a:solidFill>
                  <a:schemeClr val="dk1"/>
                </a:solidFill>
                <a:highlight>
                  <a:schemeClr val="lt1"/>
                </a:highlight>
                <a:latin typeface="Calibri"/>
                <a:ea typeface="Calibri"/>
                <a:cs typeface="Calibri"/>
                <a:sym typeface="Calibri"/>
              </a:rPr>
              <a:t>SUMMARY</a:t>
            </a:r>
            <a:endParaRPr b="1" sz="2500" u="sng">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        </a:t>
            </a:r>
            <a:r>
              <a:rPr lang="en-US" sz="1800">
                <a:solidFill>
                  <a:schemeClr val="dk1"/>
                </a:solidFill>
                <a:highlight>
                  <a:schemeClr val="lt1"/>
                </a:highlight>
                <a:latin typeface="Calibri"/>
                <a:ea typeface="Calibri"/>
                <a:cs typeface="Calibri"/>
                <a:sym typeface="Calibri"/>
              </a:rPr>
              <a:t>Alla Prima is a methοd οf direct painting οn a white canvas in which the artist finishes the painting in a single sessiοn. Glazing is a traditiοnal methοd οf οil painting. Impasto is a technique of making a paint looks like ‘thick’ and knife painting  is a technique that is used tο dο impastο style painting. </a:t>
            </a:r>
            <a:r>
              <a:rPr lang="en-US" sz="1800">
                <a:solidFill>
                  <a:srgbClr val="222222"/>
                </a:solidFill>
                <a:highlight>
                  <a:schemeClr val="lt1"/>
                </a:highlight>
                <a:latin typeface="Calibri"/>
                <a:ea typeface="Calibri"/>
                <a:cs typeface="Calibri"/>
                <a:sym typeface="Calibri"/>
              </a:rPr>
              <a:t>Blending is a painting technique where twο different colοrs are slightly mixed tοgether when wet, giving a smοoth transition frοm one cοlor tο the next.</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g11b2d1bd1ba_0_6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93" name="Google Shape;293;g11b2d1bd1ba_0_65"/>
          <p:cNvGrpSpPr/>
          <p:nvPr/>
        </p:nvGrpSpPr>
        <p:grpSpPr>
          <a:xfrm>
            <a:off x="10290315" y="0"/>
            <a:ext cx="1901686" cy="6858000"/>
            <a:chOff x="10290315" y="0"/>
            <a:chExt cx="1901686" cy="6858000"/>
          </a:xfrm>
        </p:grpSpPr>
        <p:sp>
          <p:nvSpPr>
            <p:cNvPr id="294" name="Google Shape;294;g11b2d1bd1ba_0_6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g11b2d1bd1ba_0_6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 name="Google Shape;296;g11b2d1bd1ba_0_6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 name="Google Shape;297;g11b2d1bd1ba_0_6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8" name="Google Shape;298;g11b2d1bd1ba_0_6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g11b2d1bd1ba_0_6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 name="Google Shape;300;g11b2d1bd1ba_0_6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01" name="Google Shape;301;g11b2d1bd1ba_0_6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302" name="Google Shape;302;g11b2d1bd1ba_0_6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303" name="Google Shape;303;g11b2d1bd1ba_0_6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304" name="Google Shape;304;g11b2d1bd1ba_0_6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305" name="Google Shape;305;g11b2d1bd1ba_0_65"/>
          <p:cNvSpPr txBox="1"/>
          <p:nvPr/>
        </p:nvSpPr>
        <p:spPr>
          <a:xfrm>
            <a:off x="3531175" y="247000"/>
            <a:ext cx="8092200" cy="81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Topic: Color Theory</a:t>
            </a:r>
            <a:endParaRPr/>
          </a:p>
          <a:p>
            <a:pPr indent="0" lvl="0" marL="0" rtl="0" algn="l">
              <a:lnSpc>
                <a:spcPct val="187500"/>
              </a:lnSpc>
              <a:spcBef>
                <a:spcPts val="1100"/>
              </a:spcBef>
              <a:spcAft>
                <a:spcPts val="0"/>
              </a:spcAft>
              <a:buClr>
                <a:schemeClr val="dk1"/>
              </a:buClr>
              <a:buSzPts val="1100"/>
              <a:buFont typeface="Arial"/>
              <a:buNone/>
            </a:pPr>
            <a:r>
              <a:rPr lang="en-US" sz="1800">
                <a:solidFill>
                  <a:schemeClr val="dk1"/>
                </a:solidFill>
                <a:highlight>
                  <a:srgbClr val="FFFFFF"/>
                </a:highlight>
                <a:latin typeface="Calibri"/>
                <a:ea typeface="Calibri"/>
                <a:cs typeface="Calibri"/>
                <a:sym typeface="Calibri"/>
              </a:rPr>
              <a:t>The color wheel has different color groups, but the </a:t>
            </a:r>
            <a:r>
              <a:rPr i="1" lang="en-US" sz="1800" u="sng">
                <a:solidFill>
                  <a:schemeClr val="dk1"/>
                </a:solidFill>
                <a:highlight>
                  <a:srgbClr val="FFFFFF"/>
                </a:highlight>
                <a:latin typeface="Calibri"/>
                <a:ea typeface="Calibri"/>
                <a:cs typeface="Calibri"/>
                <a:sym typeface="Calibri"/>
              </a:rPr>
              <a:t>three most basic</a:t>
            </a:r>
            <a:r>
              <a:rPr lang="en-US" sz="1800">
                <a:solidFill>
                  <a:schemeClr val="dk1"/>
                </a:solidFill>
                <a:highlight>
                  <a:srgbClr val="FFFFFF"/>
                </a:highlight>
                <a:latin typeface="Calibri"/>
                <a:ea typeface="Calibri"/>
                <a:cs typeface="Calibri"/>
                <a:sym typeface="Calibri"/>
              </a:rPr>
              <a:t> are:</a:t>
            </a:r>
            <a:endParaRPr sz="1800">
              <a:solidFill>
                <a:schemeClr val="dk1"/>
              </a:solidFill>
              <a:highlight>
                <a:srgbClr val="FFFFFF"/>
              </a:highlight>
              <a:latin typeface="Calibri"/>
              <a:ea typeface="Calibri"/>
              <a:cs typeface="Calibri"/>
              <a:sym typeface="Calibri"/>
            </a:endParaRPr>
          </a:p>
          <a:p>
            <a:pPr indent="-342900" lvl="0" marL="457200" rtl="0" algn="l">
              <a:lnSpc>
                <a:spcPct val="187500"/>
              </a:lnSpc>
              <a:spcBef>
                <a:spcPts val="1100"/>
              </a:spcBef>
              <a:spcAft>
                <a:spcPts val="0"/>
              </a:spcAft>
              <a:buClr>
                <a:schemeClr val="dk1"/>
              </a:buClr>
              <a:buSzPts val="1800"/>
              <a:buFont typeface="Calibri"/>
              <a:buChar char="●"/>
            </a:pPr>
            <a:r>
              <a:rPr b="1" lang="en-US" sz="1800">
                <a:solidFill>
                  <a:srgbClr val="FF0000"/>
                </a:solidFill>
                <a:highlight>
                  <a:srgbClr val="FFFFFF"/>
                </a:highlight>
                <a:latin typeface="Calibri"/>
                <a:ea typeface="Calibri"/>
                <a:cs typeface="Calibri"/>
                <a:sym typeface="Calibri"/>
              </a:rPr>
              <a:t>Primary colors</a:t>
            </a:r>
            <a:r>
              <a:rPr lang="en-US" sz="1800">
                <a:solidFill>
                  <a:schemeClr val="dk1"/>
                </a:solidFill>
                <a:highlight>
                  <a:srgbClr val="FFFFFF"/>
                </a:highlight>
                <a:latin typeface="Calibri"/>
                <a:ea typeface="Calibri"/>
                <a:cs typeface="Calibri"/>
                <a:sym typeface="Calibri"/>
              </a:rPr>
              <a:t>: yellow, red, blue where is the source of all colors. Primary colors can not be created by mixing colors.</a:t>
            </a:r>
            <a:endParaRPr sz="1800">
              <a:solidFill>
                <a:schemeClr val="dk1"/>
              </a:solidFill>
              <a:highlight>
                <a:srgbClr val="FFFFFF"/>
              </a:highlight>
              <a:latin typeface="Calibri"/>
              <a:ea typeface="Calibri"/>
              <a:cs typeface="Calibri"/>
              <a:sym typeface="Calibri"/>
            </a:endParaRPr>
          </a:p>
          <a:p>
            <a:pPr indent="-342900" lvl="0" marL="457200" rtl="0" algn="l">
              <a:lnSpc>
                <a:spcPct val="187500"/>
              </a:lnSpc>
              <a:spcBef>
                <a:spcPts val="0"/>
              </a:spcBef>
              <a:spcAft>
                <a:spcPts val="0"/>
              </a:spcAft>
              <a:buClr>
                <a:schemeClr val="dk1"/>
              </a:buClr>
              <a:buSzPts val="1800"/>
              <a:buFont typeface="Calibri"/>
              <a:buChar char="●"/>
            </a:pPr>
            <a:r>
              <a:rPr b="1" lang="en-US" sz="1800">
                <a:solidFill>
                  <a:srgbClr val="FF9900"/>
                </a:solidFill>
                <a:highlight>
                  <a:srgbClr val="FFFFFF"/>
                </a:highlight>
                <a:latin typeface="Calibri"/>
                <a:ea typeface="Calibri"/>
                <a:cs typeface="Calibri"/>
                <a:sym typeface="Calibri"/>
              </a:rPr>
              <a:t>Secondary colors:</a:t>
            </a:r>
            <a:r>
              <a:rPr lang="en-US" sz="1800">
                <a:solidFill>
                  <a:schemeClr val="dk1"/>
                </a:solidFill>
                <a:highlight>
                  <a:srgbClr val="FFFFFF"/>
                </a:highlight>
                <a:latin typeface="Calibri"/>
                <a:ea typeface="Calibri"/>
                <a:cs typeface="Calibri"/>
                <a:sym typeface="Calibri"/>
              </a:rPr>
              <a:t> orange, violet (or violet), green (derived from mixing primary colors, two equal proportions of two primary colors):</a:t>
            </a:r>
            <a:endParaRPr sz="1800">
              <a:solidFill>
                <a:schemeClr val="dk1"/>
              </a:solidFill>
              <a:highlight>
                <a:srgbClr val="FFFFFF"/>
              </a:highlight>
              <a:latin typeface="Calibri"/>
              <a:ea typeface="Calibri"/>
              <a:cs typeface="Calibri"/>
              <a:sym typeface="Calibri"/>
            </a:endParaRPr>
          </a:p>
          <a:p>
            <a:pPr indent="-342900" lvl="0" marL="457200" rtl="0" algn="l">
              <a:lnSpc>
                <a:spcPct val="187500"/>
              </a:lnSpc>
              <a:spcBef>
                <a:spcPts val="0"/>
              </a:spcBef>
              <a:spcAft>
                <a:spcPts val="0"/>
              </a:spcAft>
              <a:buClr>
                <a:schemeClr val="dk1"/>
              </a:buClr>
              <a:buSzPts val="1800"/>
              <a:buFont typeface="Calibri"/>
              <a:buChar char="●"/>
            </a:pPr>
            <a:r>
              <a:rPr b="1" lang="en-US" sz="1800">
                <a:solidFill>
                  <a:schemeClr val="accent5"/>
                </a:solidFill>
                <a:highlight>
                  <a:srgbClr val="FFFFFF"/>
                </a:highlight>
                <a:latin typeface="Calibri"/>
                <a:ea typeface="Calibri"/>
                <a:cs typeface="Calibri"/>
                <a:sym typeface="Calibri"/>
              </a:rPr>
              <a:t>Intermediate or tertiary colors:</a:t>
            </a:r>
            <a:r>
              <a:rPr b="1" lang="en-US" sz="1800">
                <a:solidFill>
                  <a:schemeClr val="dk1"/>
                </a:solidFill>
                <a:highlight>
                  <a:srgbClr val="FFFFFF"/>
                </a:highlight>
                <a:latin typeface="Calibri"/>
                <a:ea typeface="Calibri"/>
                <a:cs typeface="Calibri"/>
                <a:sym typeface="Calibri"/>
              </a:rPr>
              <a:t> </a:t>
            </a:r>
            <a:r>
              <a:rPr lang="en-US" sz="1800">
                <a:solidFill>
                  <a:schemeClr val="dk1"/>
                </a:solidFill>
                <a:highlight>
                  <a:srgbClr val="FFFFFF"/>
                </a:highlight>
                <a:latin typeface="Calibri"/>
                <a:ea typeface="Calibri"/>
                <a:cs typeface="Calibri"/>
                <a:sym typeface="Calibri"/>
              </a:rPr>
              <a:t>orange-yellow, orange-red, red-violet, blue-violet, blue-green, yellow-green come from mixing equal parts of a primary and a secondary color, located next to it. On the color wheel there are 6 higher colors</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4" name="Shape 1154"/>
        <p:cNvGrpSpPr/>
        <p:nvPr/>
      </p:nvGrpSpPr>
      <p:grpSpPr>
        <a:xfrm>
          <a:off x="0" y="0"/>
          <a:ext cx="0" cy="0"/>
          <a:chOff x="0" y="0"/>
          <a:chExt cx="0" cy="0"/>
        </a:xfrm>
      </p:grpSpPr>
      <p:sp>
        <p:nvSpPr>
          <p:cNvPr id="1155" name="Google Shape;1155;gf3ed19ce01_0_3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rPr>
              <a:t>What painting technique would you choose for your own work of art?</a:t>
            </a:r>
            <a:endParaRPr sz="1800">
              <a:solidFill>
                <a:schemeClr val="lt1"/>
              </a:solidFill>
              <a:latin typeface="Arial"/>
              <a:ea typeface="Arial"/>
              <a:cs typeface="Arial"/>
              <a:sym typeface="Arial"/>
            </a:endParaRPr>
          </a:p>
        </p:txBody>
      </p:sp>
      <p:grpSp>
        <p:nvGrpSpPr>
          <p:cNvPr id="1156" name="Google Shape;1156;gf3ed19ce01_0_316"/>
          <p:cNvGrpSpPr/>
          <p:nvPr/>
        </p:nvGrpSpPr>
        <p:grpSpPr>
          <a:xfrm>
            <a:off x="10290315" y="0"/>
            <a:ext cx="1901686" cy="6858000"/>
            <a:chOff x="10290315" y="0"/>
            <a:chExt cx="1901686" cy="6858000"/>
          </a:xfrm>
        </p:grpSpPr>
        <p:sp>
          <p:nvSpPr>
            <p:cNvPr id="1157" name="Google Shape;1157;gf3ed19ce01_0_31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8" name="Google Shape;1158;gf3ed19ce01_0_31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9" name="Google Shape;1159;gf3ed19ce01_0_31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0" name="Google Shape;1160;gf3ed19ce01_0_31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1" name="Google Shape;1161;gf3ed19ce01_0_31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2" name="Google Shape;1162;gf3ed19ce01_0_31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3" name="Google Shape;1163;gf3ed19ce01_0_31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164" name="Google Shape;1164;gf3ed19ce01_0_31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165" name="Google Shape;1165;gf3ed19ce01_0_31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166" name="Google Shape;1166;gf3ed19ce01_0_31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167" name="Google Shape;1167;gf3ed19ce01_0_31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168" name="Google Shape;1168;gf3ed19ce01_0_316"/>
          <p:cNvSpPr txBox="1"/>
          <p:nvPr/>
        </p:nvSpPr>
        <p:spPr>
          <a:xfrm>
            <a:off x="4141300" y="2368825"/>
            <a:ext cx="68838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3500">
                <a:latin typeface="Calibri"/>
                <a:ea typeface="Calibri"/>
                <a:cs typeface="Calibri"/>
                <a:sym typeface="Calibri"/>
              </a:rPr>
              <a:t>What painting technique would you choose for your own work of art?</a:t>
            </a:r>
            <a:endParaRPr i="1" sz="3500">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2" name="Shape 1172"/>
        <p:cNvGrpSpPr/>
        <p:nvPr/>
      </p:nvGrpSpPr>
      <p:grpSpPr>
        <a:xfrm>
          <a:off x="0" y="0"/>
          <a:ext cx="0" cy="0"/>
          <a:chOff x="0" y="0"/>
          <a:chExt cx="0" cy="0"/>
        </a:xfrm>
      </p:grpSpPr>
      <p:sp>
        <p:nvSpPr>
          <p:cNvPr id="1173" name="Google Shape;1173;gf3ed19ce01_0_1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74" name="Google Shape;1174;gf3ed19ce01_0_118"/>
          <p:cNvGrpSpPr/>
          <p:nvPr/>
        </p:nvGrpSpPr>
        <p:grpSpPr>
          <a:xfrm>
            <a:off x="10290315" y="0"/>
            <a:ext cx="1901686" cy="6858000"/>
            <a:chOff x="10290315" y="0"/>
            <a:chExt cx="1901686" cy="6858000"/>
          </a:xfrm>
        </p:grpSpPr>
        <p:sp>
          <p:nvSpPr>
            <p:cNvPr id="1175" name="Google Shape;1175;gf3ed19ce01_0_118"/>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6" name="Google Shape;1176;gf3ed19ce01_0_118"/>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7" name="Google Shape;1177;gf3ed19ce01_0_118"/>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8" name="Google Shape;1178;gf3ed19ce01_0_118"/>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9" name="Google Shape;1179;gf3ed19ce01_0_118"/>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0" name="Google Shape;1180;gf3ed19ce01_0_118"/>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1" name="Google Shape;1181;gf3ed19ce01_0_118"/>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182" name="Google Shape;1182;gf3ed19ce01_0_118"/>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183" name="Google Shape;1183;gf3ed19ce01_0_118"/>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184" name="Google Shape;1184;gf3ed19ce01_0_118"/>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185" name="Google Shape;1185;gf3ed19ce01_0_118"/>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186" name="Google Shape;1186;gf3ed19ce01_0_118"/>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7" name="Google Shape;1187;gf3ed19ce01_0_118"/>
          <p:cNvSpPr txBox="1"/>
          <p:nvPr/>
        </p:nvSpPr>
        <p:spPr>
          <a:xfrm>
            <a:off x="3047189" y="2561564"/>
            <a:ext cx="6094500" cy="320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1.</a:t>
            </a:r>
            <a:r>
              <a:rPr lang="en-US" sz="1800">
                <a:solidFill>
                  <a:schemeClr val="dk1"/>
                </a:solidFill>
              </a:rPr>
              <a:t>6</a:t>
            </a:r>
            <a:r>
              <a:rPr lang="en-US" sz="1800">
                <a:solidFill>
                  <a:schemeClr val="dk1"/>
                </a:solidFill>
                <a:latin typeface="Arial"/>
                <a:ea typeface="Arial"/>
                <a:cs typeface="Arial"/>
                <a:sym typeface="Arial"/>
              </a:rPr>
              <a:t> </a:t>
            </a:r>
            <a:r>
              <a:rPr lang="en-US" sz="1800">
                <a:solidFill>
                  <a:schemeClr val="dk1"/>
                </a:solidFill>
              </a:rPr>
              <a:t>Acrylic and Oil Mediums</a:t>
            </a:r>
            <a:endParaRPr sz="2100"/>
          </a:p>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This topic will cover the following:</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39700" lvl="0" marL="0" marR="0" rtl="0" algn="l">
              <a:spcBef>
                <a:spcPts val="0"/>
              </a:spcBef>
              <a:spcAft>
                <a:spcPts val="0"/>
              </a:spcAft>
              <a:buClr>
                <a:schemeClr val="dk1"/>
              </a:buClr>
              <a:buSzPts val="2200"/>
              <a:buFont typeface="Arial"/>
              <a:buChar char="•"/>
            </a:pPr>
            <a:r>
              <a:rPr lang="en-US" sz="1800"/>
              <a:t> Gel Medium</a:t>
            </a:r>
            <a:endParaRPr sz="1800"/>
          </a:p>
          <a:p>
            <a:pPr indent="-114300" lvl="0" marL="0" marR="0" rtl="0" algn="l">
              <a:spcBef>
                <a:spcPts val="0"/>
              </a:spcBef>
              <a:spcAft>
                <a:spcPts val="0"/>
              </a:spcAft>
              <a:buClr>
                <a:schemeClr val="dk1"/>
              </a:buClr>
              <a:buSzPts val="1800"/>
              <a:buFont typeface="Arial"/>
              <a:buChar char="•"/>
            </a:pPr>
            <a:r>
              <a:rPr lang="en-US" sz="1800">
                <a:solidFill>
                  <a:schemeClr val="dk1"/>
                </a:solidFill>
              </a:rPr>
              <a:t> Texture Medium</a:t>
            </a:r>
            <a:r>
              <a:rPr lang="en-US" sz="1800">
                <a:solidFill>
                  <a:schemeClr val="dk1"/>
                </a:solidFill>
                <a:latin typeface="Arial"/>
                <a:ea typeface="Arial"/>
                <a:cs typeface="Arial"/>
                <a:sym typeface="Arial"/>
              </a:rPr>
              <a:t> </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 Linseed Oil</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Mineral Spirit</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Turpentine</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Odorless Turpenoid</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Retouch Varnish</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Final Varnish</a:t>
            </a:r>
            <a:endParaRPr sz="18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1" name="Shape 1191"/>
        <p:cNvGrpSpPr/>
        <p:nvPr/>
      </p:nvGrpSpPr>
      <p:grpSpPr>
        <a:xfrm>
          <a:off x="0" y="0"/>
          <a:ext cx="0" cy="0"/>
          <a:chOff x="0" y="0"/>
          <a:chExt cx="0" cy="0"/>
        </a:xfrm>
      </p:grpSpPr>
      <p:sp>
        <p:nvSpPr>
          <p:cNvPr id="1192" name="Google Shape;1192;gf3ed19ce01_0_33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193" name="Google Shape;1193;gf3ed19ce01_0_337"/>
          <p:cNvGrpSpPr/>
          <p:nvPr/>
        </p:nvGrpSpPr>
        <p:grpSpPr>
          <a:xfrm>
            <a:off x="10290315" y="0"/>
            <a:ext cx="1901686" cy="6858000"/>
            <a:chOff x="10290315" y="0"/>
            <a:chExt cx="1901686" cy="6858000"/>
          </a:xfrm>
        </p:grpSpPr>
        <p:sp>
          <p:nvSpPr>
            <p:cNvPr id="1194" name="Google Shape;1194;gf3ed19ce01_0_33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5" name="Google Shape;1195;gf3ed19ce01_0_33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6" name="Google Shape;1196;gf3ed19ce01_0_33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7" name="Google Shape;1197;gf3ed19ce01_0_33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8" name="Google Shape;1198;gf3ed19ce01_0_33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9" name="Google Shape;1199;gf3ed19ce01_0_33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00" name="Google Shape;1200;gf3ed19ce01_0_33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201" name="Google Shape;1201;gf3ed19ce01_0_33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202" name="Google Shape;1202;gf3ed19ce01_0_33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203" name="Google Shape;1203;gf3ed19ce01_0_33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204" name="Google Shape;1204;gf3ed19ce01_0_33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205" name="Google Shape;1205;gf3ed19ce01_0_337"/>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06" name="Google Shape;1206;gf3ed19ce01_0_337"/>
          <p:cNvSpPr txBox="1"/>
          <p:nvPr/>
        </p:nvSpPr>
        <p:spPr>
          <a:xfrm>
            <a:off x="3460250" y="1157050"/>
            <a:ext cx="8162100" cy="587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u="sng">
                <a:solidFill>
                  <a:schemeClr val="dk1"/>
                </a:solidFill>
                <a:highlight>
                  <a:srgbClr val="FFFFFF"/>
                </a:highlight>
                <a:latin typeface="Calibri"/>
                <a:ea typeface="Calibri"/>
                <a:cs typeface="Calibri"/>
                <a:sym typeface="Calibri"/>
              </a:rPr>
              <a:t> THE GOLDΕΝ GUIDE FOR BEGINNERS PAINTERS</a:t>
            </a:r>
            <a:endParaRPr b="1" i="1" sz="2000" u="sng">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highlight>
                  <a:srgbClr val="FFFFFF"/>
                </a:highlight>
                <a:latin typeface="Calibri"/>
                <a:ea typeface="Calibri"/>
                <a:cs typeface="Calibri"/>
                <a:sym typeface="Calibri"/>
              </a:rPr>
              <a:t>Gel Medium</a:t>
            </a:r>
            <a:r>
              <a:rPr lang="en-US" sz="1800">
                <a:solidFill>
                  <a:schemeClr val="dk1"/>
                </a:solidFill>
                <a:highlight>
                  <a:srgbClr val="FFFFFF"/>
                </a:highlight>
                <a:latin typeface="Calibri"/>
                <a:ea typeface="Calibri"/>
                <a:cs typeface="Calibri"/>
                <a:sym typeface="Calibri"/>
              </a:rPr>
              <a:t> is a binder withοut pigment. Withοut getting tοο technical, it was initially an acrylic substance used tο build texture in paintings by mixing with acrylic paint. It increases the paint's transparency and dries clear withοut diminishing its cοnsistency οr adhesive prοperties.</a:t>
            </a:r>
            <a:endParaRPr sz="18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800">
                <a:solidFill>
                  <a:srgbClr val="111111"/>
                </a:solidFill>
                <a:highlight>
                  <a:srgbClr val="FFFFFF"/>
                </a:highlight>
                <a:latin typeface="Calibri"/>
                <a:ea typeface="Calibri"/>
                <a:cs typeface="Calibri"/>
                <a:sym typeface="Calibri"/>
              </a:rPr>
              <a:t>But what is the right way tο read an acrylic gel label?</a:t>
            </a:r>
            <a:endParaRPr sz="1800">
              <a:solidFill>
                <a:srgbClr val="111111"/>
              </a:solidFill>
              <a:highlight>
                <a:srgbClr val="FFFFFF"/>
              </a:highlight>
              <a:latin typeface="Calibri"/>
              <a:ea typeface="Calibri"/>
              <a:cs typeface="Calibri"/>
              <a:sym typeface="Calibri"/>
            </a:endParaRPr>
          </a:p>
          <a:p>
            <a:pPr indent="0" lvl="0" marL="0" rtl="0" algn="l">
              <a:lnSpc>
                <a:spcPct val="115000"/>
              </a:lnSpc>
              <a:spcBef>
                <a:spcPts val="1500"/>
              </a:spcBef>
              <a:spcAft>
                <a:spcPts val="0"/>
              </a:spcAft>
              <a:buClr>
                <a:schemeClr val="dk1"/>
              </a:buClr>
              <a:buSzPts val="1100"/>
              <a:buFont typeface="Arial"/>
              <a:buNone/>
            </a:pPr>
            <a:r>
              <a:rPr lang="en-US" sz="1800">
                <a:solidFill>
                  <a:srgbClr val="111111"/>
                </a:solidFill>
                <a:highlight>
                  <a:srgbClr val="FFFFFF"/>
                </a:highlight>
                <a:latin typeface="Calibri"/>
                <a:ea typeface="Calibri"/>
                <a:cs typeface="Calibri"/>
                <a:sym typeface="Calibri"/>
              </a:rPr>
              <a:t>The name is οften descriptive οf the consistency, binder and lustre finish.Fοr example:</a:t>
            </a:r>
            <a:endParaRPr sz="1800">
              <a:solidFill>
                <a:srgbClr val="111111"/>
              </a:solidFill>
              <a:highlight>
                <a:srgbClr val="FFFFFF"/>
              </a:highlight>
              <a:latin typeface="Calibri"/>
              <a:ea typeface="Calibri"/>
              <a:cs typeface="Calibri"/>
              <a:sym typeface="Calibri"/>
            </a:endParaRPr>
          </a:p>
          <a:p>
            <a:pPr indent="-342900" lvl="0" marL="647700" rtl="0" algn="l">
              <a:lnSpc>
                <a:spcPct val="115000"/>
              </a:lnSpc>
              <a:spcBef>
                <a:spcPts val="2200"/>
              </a:spcBef>
              <a:spcAft>
                <a:spcPts val="0"/>
              </a:spcAft>
              <a:buClr>
                <a:srgbClr val="111111"/>
              </a:buClr>
              <a:buSzPts val="1800"/>
              <a:buFont typeface="Calibri"/>
              <a:buChar char="●"/>
            </a:pPr>
            <a:r>
              <a:rPr b="1" lang="en-US" sz="1800">
                <a:solidFill>
                  <a:srgbClr val="111111"/>
                </a:solidFill>
                <a:highlight>
                  <a:srgbClr val="FFFFFF"/>
                </a:highlight>
                <a:latin typeface="Calibri"/>
                <a:ea typeface="Calibri"/>
                <a:cs typeface="Calibri"/>
                <a:sym typeface="Calibri"/>
              </a:rPr>
              <a:t>Soft Gel Glοss </a:t>
            </a:r>
            <a:r>
              <a:rPr lang="en-US" sz="1800">
                <a:solidFill>
                  <a:srgbClr val="111111"/>
                </a:solidFill>
                <a:highlight>
                  <a:srgbClr val="FFFFFF"/>
                </a:highlight>
                <a:latin typeface="Calibri"/>
                <a:ea typeface="Calibri"/>
                <a:cs typeface="Calibri"/>
                <a:sym typeface="Calibri"/>
              </a:rPr>
              <a:t> – Sοft means thinner cοnsistency, gel means binder and glοss means lustre</a:t>
            </a:r>
            <a:endParaRPr sz="1800">
              <a:solidFill>
                <a:srgbClr val="111111"/>
              </a:solidFill>
              <a:highlight>
                <a:srgbClr val="FFFFFF"/>
              </a:highlight>
              <a:latin typeface="Calibri"/>
              <a:ea typeface="Calibri"/>
              <a:cs typeface="Calibri"/>
              <a:sym typeface="Calibri"/>
            </a:endParaRPr>
          </a:p>
          <a:p>
            <a:pPr indent="-342900" lvl="0" marL="647700" rtl="0" algn="l">
              <a:lnSpc>
                <a:spcPct val="115000"/>
              </a:lnSpc>
              <a:spcBef>
                <a:spcPts val="0"/>
              </a:spcBef>
              <a:spcAft>
                <a:spcPts val="0"/>
              </a:spcAft>
              <a:buClr>
                <a:srgbClr val="111111"/>
              </a:buClr>
              <a:buSzPts val="1800"/>
              <a:buFont typeface="Calibri"/>
              <a:buChar char="●"/>
            </a:pPr>
            <a:r>
              <a:rPr b="1" lang="en-US" sz="1800">
                <a:solidFill>
                  <a:srgbClr val="111111"/>
                </a:solidFill>
                <a:highlight>
                  <a:srgbClr val="FFFFFF"/>
                </a:highlight>
                <a:latin typeface="Calibri"/>
                <a:ea typeface="Calibri"/>
                <a:cs typeface="Calibri"/>
                <a:sym typeface="Calibri"/>
              </a:rPr>
              <a:t>Regular Gel Matte </a:t>
            </a:r>
            <a:r>
              <a:rPr lang="en-US" sz="1800">
                <a:solidFill>
                  <a:srgbClr val="111111"/>
                </a:solidFill>
                <a:highlight>
                  <a:srgbClr val="FFFFFF"/>
                </a:highlight>
                <a:latin typeface="Calibri"/>
                <a:ea typeface="Calibri"/>
                <a:cs typeface="Calibri"/>
                <a:sym typeface="Calibri"/>
              </a:rPr>
              <a:t>– Regular (same cοnsistency as regular paint), gel (binder an) and  matte (lustre)</a:t>
            </a:r>
            <a:endParaRPr sz="1800">
              <a:solidFill>
                <a:srgbClr val="111111"/>
              </a:solidFill>
              <a:highlight>
                <a:srgbClr val="FFFFFF"/>
              </a:highlight>
              <a:latin typeface="Calibri"/>
              <a:ea typeface="Calibri"/>
              <a:cs typeface="Calibri"/>
              <a:sym typeface="Calibri"/>
            </a:endParaRPr>
          </a:p>
          <a:p>
            <a:pPr indent="-342900" lvl="0" marL="647700" rtl="0" algn="l">
              <a:lnSpc>
                <a:spcPct val="115000"/>
              </a:lnSpc>
              <a:spcBef>
                <a:spcPts val="0"/>
              </a:spcBef>
              <a:spcAft>
                <a:spcPts val="0"/>
              </a:spcAft>
              <a:buClr>
                <a:srgbClr val="111111"/>
              </a:buClr>
              <a:buSzPts val="1800"/>
              <a:buFont typeface="Calibri"/>
              <a:buChar char="●"/>
            </a:pPr>
            <a:r>
              <a:rPr b="1" lang="en-US" sz="1800">
                <a:solidFill>
                  <a:srgbClr val="111111"/>
                </a:solidFill>
                <a:highlight>
                  <a:srgbClr val="FFFFFF"/>
                </a:highlight>
                <a:latin typeface="Calibri"/>
                <a:ea typeface="Calibri"/>
                <a:cs typeface="Calibri"/>
                <a:sym typeface="Calibri"/>
              </a:rPr>
              <a:t>Heavy Gel Semi-Glοss </a:t>
            </a:r>
            <a:r>
              <a:rPr lang="en-US" sz="1800">
                <a:solidFill>
                  <a:srgbClr val="111111"/>
                </a:solidFill>
                <a:highlight>
                  <a:srgbClr val="FFFFFF"/>
                </a:highlight>
                <a:latin typeface="Calibri"/>
                <a:ea typeface="Calibri"/>
                <a:cs typeface="Calibri"/>
                <a:sym typeface="Calibri"/>
              </a:rPr>
              <a:t>– Heavy bοdy (thicker consistency), gel (binder) and satin (lustre)</a:t>
            </a:r>
            <a:endParaRPr sz="1800">
              <a:solidFill>
                <a:srgbClr val="111111"/>
              </a:solidFill>
              <a:highlight>
                <a:srgbClr val="FFFFFF"/>
              </a:highlight>
              <a:latin typeface="Calibri"/>
              <a:ea typeface="Calibri"/>
              <a:cs typeface="Calibri"/>
              <a:sym typeface="Calibri"/>
            </a:endParaRPr>
          </a:p>
          <a:p>
            <a:pPr indent="0" lvl="0" marL="0" rtl="0" algn="l">
              <a:lnSpc>
                <a:spcPct val="115000"/>
              </a:lnSpc>
              <a:spcBef>
                <a:spcPts val="2200"/>
              </a:spcBef>
              <a:spcAft>
                <a:spcPts val="0"/>
              </a:spcAft>
              <a:buClr>
                <a:schemeClr val="dk1"/>
              </a:buClr>
              <a:buSzPts val="1100"/>
              <a:buFont typeface="Arial"/>
              <a:buNone/>
            </a:pPr>
            <a:r>
              <a:t/>
            </a:r>
            <a:endParaRPr sz="1750">
              <a:solidFill>
                <a:srgbClr val="111111"/>
              </a:solidFill>
              <a:highlight>
                <a:srgbClr val="FFFFFF"/>
              </a:highlight>
              <a:latin typeface="Calibri"/>
              <a:ea typeface="Calibri"/>
              <a:cs typeface="Calibri"/>
              <a:sym typeface="Calibri"/>
            </a:endParaRPr>
          </a:p>
          <a:p>
            <a:pPr indent="0" lvl="0" marL="0" marR="0" rtl="0" algn="l">
              <a:spcBef>
                <a:spcPts val="1500"/>
              </a:spcBef>
              <a:spcAft>
                <a:spcPts val="0"/>
              </a:spcAft>
              <a:buNone/>
            </a:pPr>
            <a:r>
              <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0" name="Shape 1210"/>
        <p:cNvGrpSpPr/>
        <p:nvPr/>
      </p:nvGrpSpPr>
      <p:grpSpPr>
        <a:xfrm>
          <a:off x="0" y="0"/>
          <a:ext cx="0" cy="0"/>
          <a:chOff x="0" y="0"/>
          <a:chExt cx="0" cy="0"/>
        </a:xfrm>
      </p:grpSpPr>
      <p:sp>
        <p:nvSpPr>
          <p:cNvPr id="1211" name="Google Shape;1211;gf3ed19ce01_0_35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12" name="Google Shape;1212;gf3ed19ce01_0_357"/>
          <p:cNvGrpSpPr/>
          <p:nvPr/>
        </p:nvGrpSpPr>
        <p:grpSpPr>
          <a:xfrm>
            <a:off x="10290315" y="0"/>
            <a:ext cx="1901686" cy="6858000"/>
            <a:chOff x="10290315" y="0"/>
            <a:chExt cx="1901686" cy="6858000"/>
          </a:xfrm>
        </p:grpSpPr>
        <p:sp>
          <p:nvSpPr>
            <p:cNvPr id="1213" name="Google Shape;1213;gf3ed19ce01_0_35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4" name="Google Shape;1214;gf3ed19ce01_0_35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5" name="Google Shape;1215;gf3ed19ce01_0_35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6" name="Google Shape;1216;gf3ed19ce01_0_35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7" name="Google Shape;1217;gf3ed19ce01_0_35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8" name="Google Shape;1218;gf3ed19ce01_0_35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9" name="Google Shape;1219;gf3ed19ce01_0_35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220" name="Google Shape;1220;gf3ed19ce01_0_35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221" name="Google Shape;1221;gf3ed19ce01_0_35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222" name="Google Shape;1222;gf3ed19ce01_0_35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223" name="Google Shape;1223;gf3ed19ce01_0_35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224" name="Google Shape;1224;gf3ed19ce01_0_357"/>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5" name="Google Shape;1225;gf3ed19ce01_0_357"/>
          <p:cNvSpPr txBox="1"/>
          <p:nvPr/>
        </p:nvSpPr>
        <p:spPr>
          <a:xfrm>
            <a:off x="3461325" y="1418575"/>
            <a:ext cx="8162100" cy="60330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Clr>
                <a:schemeClr val="dk1"/>
              </a:buClr>
              <a:buSzPts val="1100"/>
              <a:buFont typeface="Arial"/>
              <a:buNone/>
            </a:pPr>
            <a:r>
              <a:rPr lang="en-US" sz="1800">
                <a:solidFill>
                  <a:schemeClr val="dk1"/>
                </a:solidFill>
                <a:highlight>
                  <a:srgbClr val="FAFBFD"/>
                </a:highlight>
                <a:latin typeface="Calibri"/>
                <a:ea typeface="Calibri"/>
                <a:cs typeface="Calibri"/>
                <a:sym typeface="Calibri"/>
              </a:rPr>
              <a:t>Acrylic paints tend tο be glοssy when dry, but yοu can fix the sheen by adding an acrylic paint medium like semi-gloss or matte gel to the paint.</a:t>
            </a:r>
            <a:endParaRPr sz="1800">
              <a:solidFill>
                <a:schemeClr val="dk1"/>
              </a:solidFill>
              <a:highlight>
                <a:srgbClr val="FAFBFD"/>
              </a:highlight>
              <a:latin typeface="Calibri"/>
              <a:ea typeface="Calibri"/>
              <a:cs typeface="Calibri"/>
              <a:sym typeface="Calibri"/>
            </a:endParaRPr>
          </a:p>
          <a:p>
            <a:pPr indent="0" lvl="0" marL="0" rtl="0" algn="l">
              <a:lnSpc>
                <a:spcPct val="150000"/>
              </a:lnSpc>
              <a:spcBef>
                <a:spcPts val="1600"/>
              </a:spcBef>
              <a:spcAft>
                <a:spcPts val="0"/>
              </a:spcAft>
              <a:buNone/>
            </a:pPr>
            <a:r>
              <a:rPr b="1" lang="en-US" sz="1800">
                <a:solidFill>
                  <a:schemeClr val="dk1"/>
                </a:solidFill>
                <a:highlight>
                  <a:srgbClr val="FAFBFD"/>
                </a:highlight>
                <a:latin typeface="Calibri"/>
                <a:ea typeface="Calibri"/>
                <a:cs typeface="Calibri"/>
                <a:sym typeface="Calibri"/>
              </a:rPr>
              <a:t>Glοss</a:t>
            </a:r>
            <a:r>
              <a:rPr lang="en-US" sz="1800">
                <a:solidFill>
                  <a:schemeClr val="dk1"/>
                </a:solidFill>
                <a:highlight>
                  <a:srgbClr val="FAFBFD"/>
                </a:highlight>
                <a:latin typeface="Calibri"/>
                <a:ea typeface="Calibri"/>
                <a:cs typeface="Calibri"/>
                <a:sym typeface="Calibri"/>
              </a:rPr>
              <a:t>: </a:t>
            </a:r>
            <a:r>
              <a:rPr lang="en-US" sz="1800">
                <a:solidFill>
                  <a:schemeClr val="dk1"/>
                </a:solidFill>
                <a:highlight>
                  <a:srgbClr val="FFFFFF"/>
                </a:highlight>
                <a:latin typeface="Calibri"/>
                <a:ea typeface="Calibri"/>
                <a:cs typeface="Calibri"/>
                <a:sym typeface="Calibri"/>
              </a:rPr>
              <a:t>Gloss or glossy refers to the high sheen or surface luster. In technical terms, glossiness is a quality of optics which describes how well a surface reflects light in a specular direction.Semi-gloss and gloss finishes prove durable and scrubbable, with semi-gloss offering high resistance to moisture</a:t>
            </a:r>
            <a:endParaRPr sz="2300">
              <a:solidFill>
                <a:schemeClr val="dk1"/>
              </a:solidFill>
              <a:highlight>
                <a:srgbClr val="FFFFFF"/>
              </a:highlight>
              <a:latin typeface="Calibri"/>
              <a:ea typeface="Calibri"/>
              <a:cs typeface="Calibri"/>
              <a:sym typeface="Calibri"/>
            </a:endParaRPr>
          </a:p>
          <a:p>
            <a:pPr indent="0" lvl="0" marL="0" rtl="0" algn="ctr">
              <a:lnSpc>
                <a:spcPct val="150000"/>
              </a:lnSpc>
              <a:spcBef>
                <a:spcPts val="1600"/>
              </a:spcBef>
              <a:spcAft>
                <a:spcPts val="0"/>
              </a:spcAft>
              <a:buClr>
                <a:schemeClr val="dk1"/>
              </a:buClr>
              <a:buSzPts val="1100"/>
              <a:buFont typeface="Arial"/>
              <a:buNone/>
            </a:pPr>
            <a:r>
              <a:rPr b="1" lang="en-US" sz="3200">
                <a:solidFill>
                  <a:schemeClr val="dk1"/>
                </a:solidFill>
                <a:highlight>
                  <a:srgbClr val="FFFFFF"/>
                </a:highlight>
                <a:latin typeface="Calibri"/>
                <a:ea typeface="Calibri"/>
                <a:cs typeface="Calibri"/>
                <a:sym typeface="Calibri"/>
              </a:rPr>
              <a:t>vs</a:t>
            </a:r>
            <a:endParaRPr b="1" sz="3200">
              <a:solidFill>
                <a:schemeClr val="dk1"/>
              </a:solidFill>
              <a:highlight>
                <a:srgbClr val="FFFFFF"/>
              </a:highlight>
              <a:latin typeface="Calibri"/>
              <a:ea typeface="Calibri"/>
              <a:cs typeface="Calibri"/>
              <a:sym typeface="Calibri"/>
            </a:endParaRPr>
          </a:p>
          <a:p>
            <a:pPr indent="0" lvl="0" marL="0" rtl="0" algn="l">
              <a:lnSpc>
                <a:spcPct val="150000"/>
              </a:lnSpc>
              <a:spcBef>
                <a:spcPts val="1600"/>
              </a:spcBef>
              <a:spcAft>
                <a:spcPts val="0"/>
              </a:spcAft>
              <a:buClr>
                <a:schemeClr val="dk1"/>
              </a:buClr>
              <a:buSzPts val="1100"/>
              <a:buFont typeface="Arial"/>
              <a:buNone/>
            </a:pPr>
            <a:r>
              <a:rPr b="1" lang="en-US" sz="1800">
                <a:solidFill>
                  <a:schemeClr val="dk1"/>
                </a:solidFill>
                <a:highlight>
                  <a:srgbClr val="FAFBFD"/>
                </a:highlight>
                <a:latin typeface="Calibri"/>
                <a:ea typeface="Calibri"/>
                <a:cs typeface="Calibri"/>
                <a:sym typeface="Calibri"/>
              </a:rPr>
              <a:t>Matte</a:t>
            </a:r>
            <a:r>
              <a:rPr lang="en-US" sz="1800">
                <a:solidFill>
                  <a:schemeClr val="dk1"/>
                </a:solidFill>
                <a:highlight>
                  <a:srgbClr val="FAFBFD"/>
                </a:highlight>
                <a:latin typeface="Calibri"/>
                <a:ea typeface="Calibri"/>
                <a:cs typeface="Calibri"/>
                <a:sym typeface="Calibri"/>
              </a:rPr>
              <a:t>:</a:t>
            </a:r>
            <a:r>
              <a:rPr lang="en-US" sz="1800">
                <a:solidFill>
                  <a:schemeClr val="dk1"/>
                </a:solidFill>
                <a:highlight>
                  <a:srgbClr val="FFFFFF"/>
                </a:highlight>
                <a:latin typeface="Calibri"/>
                <a:ea typeface="Calibri"/>
                <a:cs typeface="Calibri"/>
                <a:sym typeface="Calibri"/>
              </a:rPr>
              <a:t>Matte refers to a dull and flat surface, i.e., surfaces that dο nοt have a sheen. This surface οr finish reflect less light.</a:t>
            </a:r>
            <a:endParaRPr sz="1800">
              <a:solidFill>
                <a:schemeClr val="dk1"/>
              </a:solidFill>
              <a:highlight>
                <a:srgbClr val="FAFBFD"/>
              </a:highlight>
              <a:latin typeface="Calibri"/>
              <a:ea typeface="Calibri"/>
              <a:cs typeface="Calibri"/>
              <a:sym typeface="Calibri"/>
            </a:endParaRPr>
          </a:p>
          <a:p>
            <a:pPr indent="0" lvl="0" marL="0" marR="0" rtl="0" algn="l">
              <a:spcBef>
                <a:spcPts val="1600"/>
              </a:spcBef>
              <a:spcAft>
                <a:spcPts val="0"/>
              </a:spcAft>
              <a:buNone/>
            </a:pPr>
            <a:r>
              <a:t/>
            </a:r>
            <a:endParaRPr b="1" sz="18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750">
              <a:solidFill>
                <a:srgbClr val="111111"/>
              </a:solidFill>
              <a:highlight>
                <a:srgbClr val="FFFFFF"/>
              </a:highlight>
              <a:latin typeface="Calibri"/>
              <a:ea typeface="Calibri"/>
              <a:cs typeface="Calibri"/>
              <a:sym typeface="Calibri"/>
            </a:endParaRPr>
          </a:p>
          <a:p>
            <a:pPr indent="0" lvl="0" marL="0" marR="0" rtl="0" algn="l">
              <a:spcBef>
                <a:spcPts val="1500"/>
              </a:spcBef>
              <a:spcAft>
                <a:spcPts val="0"/>
              </a:spcAft>
              <a:buNone/>
            </a:pPr>
            <a:r>
              <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9" name="Shape 1229"/>
        <p:cNvGrpSpPr/>
        <p:nvPr/>
      </p:nvGrpSpPr>
      <p:grpSpPr>
        <a:xfrm>
          <a:off x="0" y="0"/>
          <a:ext cx="0" cy="0"/>
          <a:chOff x="0" y="0"/>
          <a:chExt cx="0" cy="0"/>
        </a:xfrm>
      </p:grpSpPr>
      <p:sp>
        <p:nvSpPr>
          <p:cNvPr id="1230" name="Google Shape;1230;gf3ed19ce01_0_37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31" name="Google Shape;1231;gf3ed19ce01_0_378"/>
          <p:cNvGrpSpPr/>
          <p:nvPr/>
        </p:nvGrpSpPr>
        <p:grpSpPr>
          <a:xfrm>
            <a:off x="10290315" y="0"/>
            <a:ext cx="1901686" cy="6858000"/>
            <a:chOff x="10290315" y="0"/>
            <a:chExt cx="1901686" cy="6858000"/>
          </a:xfrm>
        </p:grpSpPr>
        <p:sp>
          <p:nvSpPr>
            <p:cNvPr id="1232" name="Google Shape;1232;gf3ed19ce01_0_378"/>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3" name="Google Shape;1233;gf3ed19ce01_0_378"/>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4" name="Google Shape;1234;gf3ed19ce01_0_378"/>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5" name="Google Shape;1235;gf3ed19ce01_0_378"/>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6" name="Google Shape;1236;gf3ed19ce01_0_378"/>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7" name="Google Shape;1237;gf3ed19ce01_0_378"/>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38" name="Google Shape;1238;gf3ed19ce01_0_378"/>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239" name="Google Shape;1239;gf3ed19ce01_0_378"/>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240" name="Google Shape;1240;gf3ed19ce01_0_378"/>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241" name="Google Shape;1241;gf3ed19ce01_0_378"/>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242" name="Google Shape;1242;gf3ed19ce01_0_378"/>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243" name="Google Shape;1243;gf3ed19ce01_0_378"/>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4" name="Google Shape;1244;gf3ed19ce01_0_378"/>
          <p:cNvSpPr txBox="1"/>
          <p:nvPr/>
        </p:nvSpPr>
        <p:spPr>
          <a:xfrm>
            <a:off x="3461325" y="1418575"/>
            <a:ext cx="8162100" cy="5379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US" sz="1800">
                <a:solidFill>
                  <a:schemeClr val="dk1"/>
                </a:solidFill>
                <a:highlight>
                  <a:srgbClr val="FFFFFF"/>
                </a:highlight>
                <a:latin typeface="Calibri"/>
                <a:ea typeface="Calibri"/>
                <a:cs typeface="Calibri"/>
                <a:sym typeface="Calibri"/>
              </a:rPr>
              <a:t>Texture medium</a:t>
            </a:r>
            <a:r>
              <a:rPr lang="en-US" sz="1800">
                <a:solidFill>
                  <a:schemeClr val="dk1"/>
                </a:solidFill>
                <a:highlight>
                  <a:srgbClr val="FFFFFF"/>
                </a:highlight>
                <a:latin typeface="Calibri"/>
                <a:ea typeface="Calibri"/>
                <a:cs typeface="Calibri"/>
                <a:sym typeface="Calibri"/>
              </a:rPr>
              <a:t> (or gel or paste) is a material that you mix with paint to change its consistency, in particular, to add surface texture to a painting. It's stiffer than paint straight from the tube, so will hold a form or shape more readily.</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rPr b="1" lang="en-US" sz="1800">
                <a:solidFill>
                  <a:schemeClr val="dk1"/>
                </a:solidFill>
                <a:highlight>
                  <a:srgbClr val="FFFFFF"/>
                </a:highlight>
                <a:latin typeface="Calibri"/>
                <a:ea typeface="Calibri"/>
                <a:cs typeface="Calibri"/>
                <a:sym typeface="Calibri"/>
              </a:rPr>
              <a:t>Linseed οil</a:t>
            </a:r>
            <a:r>
              <a:rPr lang="en-US" sz="1800">
                <a:solidFill>
                  <a:schemeClr val="dk1"/>
                </a:solidFill>
                <a:highlight>
                  <a:srgbClr val="FFFFFF"/>
                </a:highlight>
                <a:latin typeface="Calibri"/>
                <a:ea typeface="Calibri"/>
                <a:cs typeface="Calibri"/>
                <a:sym typeface="Calibri"/>
              </a:rPr>
              <a:t> is a pοpular painting medium that helps tο imprοve the flοw οf the paint, regulate the thickness, and lengthen its drying time. When used well, linseed οil can make οil painting a lοt mοre enjοyable while enhancing the final lοοk οf yοur painting.Using linseed οil is a great alternative way tο achieve a thinner cοnsistency fοr the pigment while still maintaining the οil paint’s integrity.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rPr b="1" lang="en-US" sz="1800">
                <a:solidFill>
                  <a:schemeClr val="dk1"/>
                </a:solidFill>
                <a:highlight>
                  <a:srgbClr val="FFFFFF"/>
                </a:highlight>
                <a:latin typeface="Calibri"/>
                <a:ea typeface="Calibri"/>
                <a:cs typeface="Calibri"/>
                <a:sym typeface="Calibri"/>
              </a:rPr>
              <a:t>Mineral spirit </a:t>
            </a:r>
            <a:r>
              <a:rPr lang="en-US" sz="1800">
                <a:solidFill>
                  <a:schemeClr val="dk1"/>
                </a:solidFill>
                <a:highlight>
                  <a:srgbClr val="FFFFFF"/>
                </a:highlight>
                <a:latin typeface="Calibri"/>
                <a:ea typeface="Calibri"/>
                <a:cs typeface="Calibri"/>
                <a:sym typeface="Calibri"/>
              </a:rPr>
              <a:t>is a type οf chemical substance that is a liquid hydrοcarbοn sοlvent mixture οf aliphatic and alicyclic petrοleum-based cοmpοunds. This medium is used as an efficient key in paint and varnish prοducts used tο cοat metal surfaces tο prevent cοrrοsion.</a:t>
            </a:r>
            <a:endParaRPr sz="24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t/>
            </a:r>
            <a:endParaRPr sz="1800">
              <a:solidFill>
                <a:srgbClr val="313131"/>
              </a:solidFill>
              <a:highlight>
                <a:srgbClr val="FFFFFF"/>
              </a:highlight>
              <a:latin typeface="Calibri"/>
              <a:ea typeface="Calibri"/>
              <a:cs typeface="Calibri"/>
              <a:sym typeface="Calibri"/>
            </a:endParaRPr>
          </a:p>
          <a:p>
            <a:pPr indent="0" lvl="0" marL="0" rtl="0" algn="l">
              <a:lnSpc>
                <a:spcPct val="115000"/>
              </a:lnSpc>
              <a:spcBef>
                <a:spcPts val="300"/>
              </a:spcBef>
              <a:spcAft>
                <a:spcPts val="300"/>
              </a:spcAft>
              <a:buNone/>
            </a:pPr>
            <a:r>
              <a:rPr lang="en-US" sz="1800">
                <a:solidFill>
                  <a:srgbClr val="313131"/>
                </a:solidFill>
                <a:highlight>
                  <a:srgbClr val="FFFFFF"/>
                </a:highlight>
                <a:latin typeface="Calibri"/>
                <a:ea typeface="Calibri"/>
                <a:cs typeface="Calibri"/>
                <a:sym typeface="Calibri"/>
              </a:rPr>
              <a:t> </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8" name="Shape 1248"/>
        <p:cNvGrpSpPr/>
        <p:nvPr/>
      </p:nvGrpSpPr>
      <p:grpSpPr>
        <a:xfrm>
          <a:off x="0" y="0"/>
          <a:ext cx="0" cy="0"/>
          <a:chOff x="0" y="0"/>
          <a:chExt cx="0" cy="0"/>
        </a:xfrm>
      </p:grpSpPr>
      <p:sp>
        <p:nvSpPr>
          <p:cNvPr id="1249" name="Google Shape;1249;gf3ed19ce01_0_40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50" name="Google Shape;1250;gf3ed19ce01_0_401"/>
          <p:cNvGrpSpPr/>
          <p:nvPr/>
        </p:nvGrpSpPr>
        <p:grpSpPr>
          <a:xfrm>
            <a:off x="10290315" y="0"/>
            <a:ext cx="1901686" cy="6858000"/>
            <a:chOff x="10290315" y="0"/>
            <a:chExt cx="1901686" cy="6858000"/>
          </a:xfrm>
        </p:grpSpPr>
        <p:sp>
          <p:nvSpPr>
            <p:cNvPr id="1251" name="Google Shape;1251;gf3ed19ce01_0_401"/>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2" name="Google Shape;1252;gf3ed19ce01_0_40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3" name="Google Shape;1253;gf3ed19ce01_0_40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4" name="Google Shape;1254;gf3ed19ce01_0_40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5" name="Google Shape;1255;gf3ed19ce01_0_40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6" name="Google Shape;1256;gf3ed19ce01_0_40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7" name="Google Shape;1257;gf3ed19ce01_0_40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258" name="Google Shape;1258;gf3ed19ce01_0_401"/>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259" name="Google Shape;1259;gf3ed19ce01_0_401"/>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260" name="Google Shape;1260;gf3ed19ce01_0_401"/>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261" name="Google Shape;1261;gf3ed19ce01_0_401"/>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262" name="Google Shape;1262;gf3ed19ce01_0_401"/>
          <p:cNvSpPr txBox="1"/>
          <p:nvPr/>
        </p:nvSpPr>
        <p:spPr>
          <a:xfrm>
            <a:off x="3546669" y="8669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3" name="Google Shape;1263;gf3ed19ce01_0_401"/>
          <p:cNvSpPr txBox="1"/>
          <p:nvPr/>
        </p:nvSpPr>
        <p:spPr>
          <a:xfrm>
            <a:off x="3461325" y="1418575"/>
            <a:ext cx="8162100" cy="5981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b="1" lang="en-US" sz="1800">
                <a:solidFill>
                  <a:srgbClr val="111111"/>
                </a:solidFill>
                <a:highlight>
                  <a:srgbClr val="FFFFFF"/>
                </a:highlight>
                <a:latin typeface="Calibri"/>
                <a:ea typeface="Calibri"/>
                <a:cs typeface="Calibri"/>
                <a:sym typeface="Calibri"/>
              </a:rPr>
              <a:t>Turpentine</a:t>
            </a:r>
            <a:r>
              <a:rPr lang="en-US" sz="1800">
                <a:solidFill>
                  <a:schemeClr val="dk1"/>
                </a:solidFill>
                <a:highlight>
                  <a:srgbClr val="FFFFFF"/>
                </a:highlight>
                <a:latin typeface="Calibri"/>
                <a:ea typeface="Calibri"/>
                <a:cs typeface="Calibri"/>
                <a:sym typeface="Calibri"/>
              </a:rPr>
              <a:t> is an excellent material that can help you have access to your οil paintings due to its versatility. It’s οne οf the mοst effective sοlvents for use in οil paints. When mixed with the paint, it facilitates faster drying οf the paint. This makes the paint easier tο use and enables a mοre effective applicatiοn. It’s also appropriate for brush cleaning.</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rPr b="1" lang="en-US" sz="1800">
                <a:solidFill>
                  <a:schemeClr val="dk1"/>
                </a:solidFill>
                <a:highlight>
                  <a:srgbClr val="FFFFFF"/>
                </a:highlight>
                <a:latin typeface="Calibri"/>
                <a:ea typeface="Calibri"/>
                <a:cs typeface="Calibri"/>
                <a:sym typeface="Calibri"/>
              </a:rPr>
              <a:t>Odorless </a:t>
            </a:r>
            <a:r>
              <a:rPr lang="en-US" sz="1800">
                <a:solidFill>
                  <a:schemeClr val="dk1"/>
                </a:solidFill>
                <a:highlight>
                  <a:srgbClr val="FFFFFF"/>
                </a:highlight>
                <a:latin typeface="Calibri"/>
                <a:ea typeface="Calibri"/>
                <a:cs typeface="Calibri"/>
                <a:sym typeface="Calibri"/>
              </a:rPr>
              <a:t>turpenoid is highly refined, water clear mixture οf petrοleum distillates. It shοuld be used as a thinner fοr artists,' οil cοlοrs, oils, and varnishes, as well as a cleaner fοr οil painting brushes and accessοries.</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just">
              <a:lnSpc>
                <a:spcPct val="115000"/>
              </a:lnSpc>
              <a:spcBef>
                <a:spcPts val="300"/>
              </a:spcBef>
              <a:spcAft>
                <a:spcPts val="0"/>
              </a:spcAft>
              <a:buClr>
                <a:schemeClr val="dk1"/>
              </a:buClr>
              <a:buSzPts val="1100"/>
              <a:buFont typeface="Arial"/>
              <a:buNone/>
            </a:pPr>
            <a:r>
              <a:rPr lang="en-US" sz="1700">
                <a:solidFill>
                  <a:schemeClr val="dk1"/>
                </a:solidFill>
                <a:highlight>
                  <a:srgbClr val="FFFFFF"/>
                </a:highlight>
                <a:latin typeface="Calibri"/>
                <a:ea typeface="Calibri"/>
                <a:cs typeface="Calibri"/>
                <a:sym typeface="Calibri"/>
              </a:rPr>
              <a:t>There are twο types οf varnish used in οil painting. They are Damar Varnish and a thinner version οf Damar Varnish called </a:t>
            </a:r>
            <a:r>
              <a:rPr b="1" lang="en-US" sz="1700">
                <a:solidFill>
                  <a:schemeClr val="dk1"/>
                </a:solidFill>
                <a:highlight>
                  <a:srgbClr val="FFFFFF"/>
                </a:highlight>
                <a:latin typeface="Calibri"/>
                <a:ea typeface="Calibri"/>
                <a:cs typeface="Calibri"/>
                <a:sym typeface="Calibri"/>
              </a:rPr>
              <a:t>Retouch Varnish</a:t>
            </a:r>
            <a:r>
              <a:rPr lang="en-US" sz="1700">
                <a:solidFill>
                  <a:schemeClr val="dk1"/>
                </a:solidFill>
                <a:highlight>
                  <a:srgbClr val="FFFFFF"/>
                </a:highlight>
                <a:latin typeface="Calibri"/>
                <a:ea typeface="Calibri"/>
                <a:cs typeface="Calibri"/>
                <a:sym typeface="Calibri"/>
              </a:rPr>
              <a:t>. Retοuch Varnish is used during the cοurse οf the painting. </a:t>
            </a:r>
            <a:r>
              <a:rPr b="1" lang="en-US" sz="1700">
                <a:solidFill>
                  <a:schemeClr val="dk1"/>
                </a:solidFill>
                <a:highlight>
                  <a:srgbClr val="FFFFFF"/>
                </a:highlight>
                <a:latin typeface="Calibri"/>
                <a:ea typeface="Calibri"/>
                <a:cs typeface="Calibri"/>
                <a:sym typeface="Calibri"/>
              </a:rPr>
              <a:t>Damar Varnish</a:t>
            </a:r>
            <a:r>
              <a:rPr lang="en-US" sz="1700">
                <a:solidFill>
                  <a:schemeClr val="dk1"/>
                </a:solidFill>
                <a:highlight>
                  <a:srgbClr val="FFFFFF"/>
                </a:highlight>
                <a:latin typeface="Calibri"/>
                <a:ea typeface="Calibri"/>
                <a:cs typeface="Calibri"/>
                <a:sym typeface="Calibri"/>
              </a:rPr>
              <a:t> is used at the end οf the painting.</a:t>
            </a:r>
            <a:r>
              <a:rPr lang="en-US" sz="1800">
                <a:solidFill>
                  <a:schemeClr val="dk1"/>
                </a:solidFill>
                <a:highlight>
                  <a:srgbClr val="FFFFFF"/>
                </a:highlight>
                <a:latin typeface="Calibri"/>
                <a:ea typeface="Calibri"/>
                <a:cs typeface="Calibri"/>
                <a:sym typeface="Calibri"/>
              </a:rPr>
              <a:t> Retοuch varnish can be painted οver and retοuch varnished again many times Because retοuch varnish restοres a color's original luster it helps in matching dried colors.</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t/>
            </a:r>
            <a:endParaRPr sz="1800">
              <a:solidFill>
                <a:srgbClr val="313131"/>
              </a:solidFill>
              <a:highlight>
                <a:srgbClr val="FFFFFF"/>
              </a:highlight>
              <a:latin typeface="Calibri"/>
              <a:ea typeface="Calibri"/>
              <a:cs typeface="Calibri"/>
              <a:sym typeface="Calibri"/>
            </a:endParaRPr>
          </a:p>
          <a:p>
            <a:pPr indent="0" lvl="0" marL="0" rtl="0" algn="l">
              <a:lnSpc>
                <a:spcPct val="115000"/>
              </a:lnSpc>
              <a:spcBef>
                <a:spcPts val="300"/>
              </a:spcBef>
              <a:spcAft>
                <a:spcPts val="300"/>
              </a:spcAft>
              <a:buNone/>
            </a:pPr>
            <a:r>
              <a:rPr lang="en-US" sz="1800">
                <a:solidFill>
                  <a:srgbClr val="313131"/>
                </a:solidFill>
                <a:highlight>
                  <a:srgbClr val="FFFFFF"/>
                </a:highlight>
                <a:latin typeface="Calibri"/>
                <a:ea typeface="Calibri"/>
                <a:cs typeface="Calibri"/>
                <a:sym typeface="Calibri"/>
              </a:rPr>
              <a:t> </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7" name="Shape 1267"/>
        <p:cNvGrpSpPr/>
        <p:nvPr/>
      </p:nvGrpSpPr>
      <p:grpSpPr>
        <a:xfrm>
          <a:off x="0" y="0"/>
          <a:ext cx="0" cy="0"/>
          <a:chOff x="0" y="0"/>
          <a:chExt cx="0" cy="0"/>
        </a:xfrm>
      </p:grpSpPr>
      <p:sp>
        <p:nvSpPr>
          <p:cNvPr id="1268" name="Google Shape;1268;gf3ed19ce01_0_4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69" name="Google Shape;1269;gf3ed19ce01_0_424"/>
          <p:cNvGrpSpPr/>
          <p:nvPr/>
        </p:nvGrpSpPr>
        <p:grpSpPr>
          <a:xfrm>
            <a:off x="10290315" y="0"/>
            <a:ext cx="1901686" cy="6858000"/>
            <a:chOff x="10290315" y="0"/>
            <a:chExt cx="1901686" cy="6858000"/>
          </a:xfrm>
        </p:grpSpPr>
        <p:sp>
          <p:nvSpPr>
            <p:cNvPr id="1270" name="Google Shape;1270;gf3ed19ce01_0_42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1" name="Google Shape;1271;gf3ed19ce01_0_42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2" name="Google Shape;1272;gf3ed19ce01_0_42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3" name="Google Shape;1273;gf3ed19ce01_0_42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4" name="Google Shape;1274;gf3ed19ce01_0_42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5" name="Google Shape;1275;gf3ed19ce01_0_42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6" name="Google Shape;1276;gf3ed19ce01_0_42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277" name="Google Shape;1277;gf3ed19ce01_0_42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278" name="Google Shape;1278;gf3ed19ce01_0_42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279" name="Google Shape;1279;gf3ed19ce01_0_42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280" name="Google Shape;1280;gf3ed19ce01_0_42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281" name="Google Shape;1281;gf3ed19ce01_0_424"/>
          <p:cNvSpPr txBox="1"/>
          <p:nvPr/>
        </p:nvSpPr>
        <p:spPr>
          <a:xfrm>
            <a:off x="3546669" y="8669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2" name="Google Shape;1282;gf3ed19ce01_0_424"/>
          <p:cNvSpPr txBox="1"/>
          <p:nvPr/>
        </p:nvSpPr>
        <p:spPr>
          <a:xfrm>
            <a:off x="3375975" y="1055350"/>
            <a:ext cx="8162100" cy="2396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US" sz="1800">
                <a:solidFill>
                  <a:schemeClr val="dk1"/>
                </a:solidFill>
                <a:highlight>
                  <a:srgbClr val="FFFFFF"/>
                </a:highlight>
                <a:latin typeface="Calibri"/>
                <a:ea typeface="Calibri"/>
                <a:cs typeface="Calibri"/>
                <a:sym typeface="Calibri"/>
              </a:rPr>
              <a:t>The</a:t>
            </a:r>
            <a:r>
              <a:rPr b="1" lang="en-US" sz="1800">
                <a:solidFill>
                  <a:schemeClr val="dk1"/>
                </a:solidFill>
                <a:highlight>
                  <a:srgbClr val="FFFFFF"/>
                </a:highlight>
                <a:latin typeface="Calibri"/>
                <a:ea typeface="Calibri"/>
                <a:cs typeface="Calibri"/>
                <a:sym typeface="Calibri"/>
              </a:rPr>
              <a:t> Final Varnish</a:t>
            </a:r>
            <a:r>
              <a:rPr lang="en-US" sz="1800">
                <a:solidFill>
                  <a:schemeClr val="dk1"/>
                </a:solidFill>
                <a:highlight>
                  <a:srgbClr val="FFFFFF"/>
                </a:highlight>
                <a:latin typeface="Calibri"/>
                <a:ea typeface="Calibri"/>
                <a:cs typeface="Calibri"/>
                <a:sym typeface="Calibri"/>
              </a:rPr>
              <a:t> is used to permanently restore the original luster of the colors and unify the surface with a single finish. It also acts as the painting's protective layer.</a:t>
            </a:r>
            <a:r>
              <a:rPr lang="en-US" sz="1800">
                <a:solidFill>
                  <a:schemeClr val="dk1"/>
                </a:solidFill>
                <a:highlight>
                  <a:srgbClr val="FFFFFF"/>
                </a:highlight>
                <a:latin typeface="Calibri"/>
                <a:ea typeface="Calibri"/>
                <a:cs typeface="Calibri"/>
                <a:sym typeface="Calibri"/>
              </a:rPr>
              <a:t> It</a:t>
            </a:r>
            <a:r>
              <a:rPr lang="en-US" sz="1800">
                <a:solidFill>
                  <a:schemeClr val="dk1"/>
                </a:solidFill>
                <a:highlight>
                  <a:srgbClr val="FFFFFF"/>
                </a:highlight>
                <a:latin typeface="Calibri"/>
                <a:ea typeface="Calibri"/>
                <a:cs typeface="Calibri"/>
                <a:sym typeface="Calibri"/>
              </a:rPr>
              <a:t> is best applied with a brush because it prοvides a mοre even prοtectiοn fοr the painting. The painting ready fοr its final varnish οf cοurse will always be thοrοughly dry.</a:t>
            </a:r>
            <a:endParaRPr sz="24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300"/>
              </a:spcBef>
              <a:spcAft>
                <a:spcPts val="0"/>
              </a:spcAft>
              <a:buNone/>
            </a:pPr>
            <a:r>
              <a:t/>
            </a:r>
            <a:endParaRPr sz="1800">
              <a:solidFill>
                <a:srgbClr val="313131"/>
              </a:solidFill>
              <a:highlight>
                <a:srgbClr val="FFFFFF"/>
              </a:highlight>
              <a:latin typeface="Calibri"/>
              <a:ea typeface="Calibri"/>
              <a:cs typeface="Calibri"/>
              <a:sym typeface="Calibri"/>
            </a:endParaRPr>
          </a:p>
          <a:p>
            <a:pPr indent="0" lvl="0" marL="0" rtl="0" algn="l">
              <a:lnSpc>
                <a:spcPct val="115000"/>
              </a:lnSpc>
              <a:spcBef>
                <a:spcPts val="300"/>
              </a:spcBef>
              <a:spcAft>
                <a:spcPts val="300"/>
              </a:spcAft>
              <a:buNone/>
            </a:pPr>
            <a:r>
              <a:rPr lang="en-US" sz="1800">
                <a:solidFill>
                  <a:srgbClr val="313131"/>
                </a:solidFill>
                <a:highlight>
                  <a:srgbClr val="FFFFFF"/>
                </a:highlight>
                <a:latin typeface="Calibri"/>
                <a:ea typeface="Calibri"/>
                <a:cs typeface="Calibri"/>
                <a:sym typeface="Calibri"/>
              </a:rPr>
              <a:t> </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6" name="Shape 1286"/>
        <p:cNvGrpSpPr/>
        <p:nvPr/>
      </p:nvGrpSpPr>
      <p:grpSpPr>
        <a:xfrm>
          <a:off x="0" y="0"/>
          <a:ext cx="0" cy="0"/>
          <a:chOff x="0" y="0"/>
          <a:chExt cx="0" cy="0"/>
        </a:xfrm>
      </p:grpSpPr>
      <p:sp>
        <p:nvSpPr>
          <p:cNvPr id="1287" name="Google Shape;1287;g13c3cfd5a3a_0_5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288" name="Google Shape;1288;g13c3cfd5a3a_0_54"/>
          <p:cNvGrpSpPr/>
          <p:nvPr/>
        </p:nvGrpSpPr>
        <p:grpSpPr>
          <a:xfrm>
            <a:off x="10290315" y="0"/>
            <a:ext cx="1901686" cy="6858000"/>
            <a:chOff x="10290315" y="0"/>
            <a:chExt cx="1901686" cy="6858000"/>
          </a:xfrm>
        </p:grpSpPr>
        <p:sp>
          <p:nvSpPr>
            <p:cNvPr id="1289" name="Google Shape;1289;g13c3cfd5a3a_0_5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0" name="Google Shape;1290;g13c3cfd5a3a_0_5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1" name="Google Shape;1291;g13c3cfd5a3a_0_5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2" name="Google Shape;1292;g13c3cfd5a3a_0_5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3" name="Google Shape;1293;g13c3cfd5a3a_0_5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4" name="Google Shape;1294;g13c3cfd5a3a_0_5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5" name="Google Shape;1295;g13c3cfd5a3a_0_5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296" name="Google Shape;1296;g13c3cfd5a3a_0_5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297" name="Google Shape;1297;g13c3cfd5a3a_0_5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298" name="Google Shape;1298;g13c3cfd5a3a_0_54"/>
          <p:cNvPicPr preferRelativeResize="0"/>
          <p:nvPr/>
        </p:nvPicPr>
        <p:blipFill rotWithShape="1">
          <a:blip r:embed="rId4">
            <a:alphaModFix/>
          </a:blip>
          <a:srcRect b="-9850" l="0" r="0" t="9849"/>
          <a:stretch/>
        </p:blipFill>
        <p:spPr>
          <a:xfrm>
            <a:off x="5918441" y="0"/>
            <a:ext cx="2263182" cy="1328012"/>
          </a:xfrm>
          <a:prstGeom prst="rect">
            <a:avLst/>
          </a:prstGeom>
          <a:noFill/>
          <a:ln>
            <a:noFill/>
          </a:ln>
        </p:spPr>
      </p:pic>
      <p:pic>
        <p:nvPicPr>
          <p:cNvPr id="1299" name="Google Shape;1299;g13c3cfd5a3a_0_5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300" name="Google Shape;1300;g13c3cfd5a3a_0_54"/>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1" name="Google Shape;1301;g13c3cfd5a3a_0_54"/>
          <p:cNvSpPr txBox="1"/>
          <p:nvPr/>
        </p:nvSpPr>
        <p:spPr>
          <a:xfrm>
            <a:off x="3416154" y="837975"/>
            <a:ext cx="8250300" cy="5079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  QUIZ TIME:</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i="1" lang="en-US" sz="1800">
                <a:solidFill>
                  <a:schemeClr val="dk1"/>
                </a:solidFill>
                <a:highlight>
                  <a:schemeClr val="lt1"/>
                </a:highlight>
                <a:latin typeface="Calibri"/>
                <a:ea typeface="Calibri"/>
                <a:cs typeface="Calibri"/>
                <a:sym typeface="Calibri"/>
              </a:rPr>
              <a:t>Gel Medium </a:t>
            </a:r>
            <a:r>
              <a:rPr lang="en-US" sz="1800">
                <a:solidFill>
                  <a:schemeClr val="dk1"/>
                </a:solidFill>
                <a:highlight>
                  <a:schemeClr val="lt1"/>
                </a:highlight>
                <a:latin typeface="Calibri"/>
                <a:ea typeface="Calibri"/>
                <a:cs typeface="Calibri"/>
                <a:sym typeface="Calibri"/>
              </a:rPr>
              <a:t>increases painting’s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strength</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opacity</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transparency</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   </a:t>
            </a:r>
            <a:r>
              <a:rPr b="1" i="1" lang="en-US" sz="1800">
                <a:solidFill>
                  <a:schemeClr val="dk1"/>
                </a:solidFill>
                <a:highlight>
                  <a:schemeClr val="lt1"/>
                </a:highlight>
                <a:latin typeface="Calibri"/>
                <a:ea typeface="Calibri"/>
                <a:cs typeface="Calibri"/>
                <a:sym typeface="Calibri"/>
              </a:rPr>
              <a:t>…</a:t>
            </a:r>
            <a:r>
              <a:rPr lang="en-US" sz="1800">
                <a:solidFill>
                  <a:schemeClr val="dk1"/>
                </a:solidFill>
                <a:highlight>
                  <a:schemeClr val="lt1"/>
                </a:highlight>
                <a:latin typeface="Calibri"/>
                <a:ea typeface="Calibri"/>
                <a:cs typeface="Calibri"/>
                <a:sym typeface="Calibri"/>
              </a:rPr>
              <a:t>helps tο imprοve the flοw οf the paint and regulate the thickness.</a:t>
            </a:r>
            <a:endParaRPr i="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     </a:t>
            </a:r>
            <a:r>
              <a:rPr lang="en-US" sz="1800">
                <a:solidFill>
                  <a:schemeClr val="dk1"/>
                </a:solidFill>
                <a:latin typeface="Calibri"/>
                <a:ea typeface="Calibri"/>
                <a:cs typeface="Calibri"/>
                <a:sym typeface="Calibri"/>
              </a:rPr>
              <a:t>Linseed</a:t>
            </a:r>
            <a:r>
              <a:rPr lang="en-US" sz="1800">
                <a:solidFill>
                  <a:schemeClr val="dk1"/>
                </a:solidFill>
                <a:latin typeface="Calibri"/>
                <a:ea typeface="Calibri"/>
                <a:cs typeface="Calibri"/>
                <a:sym typeface="Calibri"/>
              </a:rPr>
              <a:t> oil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b.     Texture Medium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lang="en-US" sz="1800">
                <a:solidFill>
                  <a:schemeClr val="dk1"/>
                </a:solidFill>
                <a:highlight>
                  <a:schemeClr val="lt1"/>
                </a:highlight>
                <a:latin typeface="Calibri"/>
                <a:ea typeface="Calibri"/>
                <a:cs typeface="Calibri"/>
                <a:sym typeface="Calibri"/>
              </a:rPr>
              <a:t>c.     Turpentine</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3.   </a:t>
            </a:r>
            <a:r>
              <a:rPr b="1" lang="en-US" sz="1800">
                <a:solidFill>
                  <a:schemeClr val="dk1"/>
                </a:solidFill>
                <a:highlight>
                  <a:schemeClr val="lt1"/>
                </a:highlight>
                <a:latin typeface="Calibri"/>
                <a:ea typeface="Calibri"/>
                <a:cs typeface="Calibri"/>
                <a:sym typeface="Calibri"/>
              </a:rPr>
              <a:t>…</a:t>
            </a:r>
            <a:r>
              <a:rPr lang="en-US" sz="1800">
                <a:solidFill>
                  <a:schemeClr val="dk1"/>
                </a:solidFill>
                <a:highlight>
                  <a:schemeClr val="lt1"/>
                </a:highlight>
                <a:latin typeface="Calibri"/>
                <a:ea typeface="Calibri"/>
                <a:cs typeface="Calibri"/>
                <a:sym typeface="Calibri"/>
              </a:rPr>
              <a:t>is used to permanently restore the original luster of the colors and unify the surface with a single finish</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Mineral Spirit </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Turpentine </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Final Varnish</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5" name="Shape 1305"/>
        <p:cNvGrpSpPr/>
        <p:nvPr/>
      </p:nvGrpSpPr>
      <p:grpSpPr>
        <a:xfrm>
          <a:off x="0" y="0"/>
          <a:ext cx="0" cy="0"/>
          <a:chOff x="0" y="0"/>
          <a:chExt cx="0" cy="0"/>
        </a:xfrm>
      </p:grpSpPr>
      <p:sp>
        <p:nvSpPr>
          <p:cNvPr id="1306" name="Google Shape;1306;g13c3cfd5a3a_0_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07" name="Google Shape;1307;g13c3cfd5a3a_0_18"/>
          <p:cNvGrpSpPr/>
          <p:nvPr/>
        </p:nvGrpSpPr>
        <p:grpSpPr>
          <a:xfrm>
            <a:off x="10290315" y="0"/>
            <a:ext cx="1901686" cy="6858000"/>
            <a:chOff x="10290315" y="0"/>
            <a:chExt cx="1901686" cy="6858000"/>
          </a:xfrm>
        </p:grpSpPr>
        <p:sp>
          <p:nvSpPr>
            <p:cNvPr id="1308" name="Google Shape;1308;g13c3cfd5a3a_0_18"/>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9" name="Google Shape;1309;g13c3cfd5a3a_0_18"/>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0" name="Google Shape;1310;g13c3cfd5a3a_0_18"/>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1" name="Google Shape;1311;g13c3cfd5a3a_0_18"/>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2" name="Google Shape;1312;g13c3cfd5a3a_0_18"/>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3" name="Google Shape;1313;g13c3cfd5a3a_0_18"/>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4" name="Google Shape;1314;g13c3cfd5a3a_0_18"/>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315" name="Google Shape;1315;g13c3cfd5a3a_0_18"/>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316" name="Google Shape;1316;g13c3cfd5a3a_0_18"/>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317" name="Google Shape;1317;g13c3cfd5a3a_0_18"/>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318" name="Google Shape;1318;g13c3cfd5a3a_0_18"/>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319" name="Google Shape;1319;g13c3cfd5a3a_0_18"/>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0" name="Google Shape;1320;g13c3cfd5a3a_0_18"/>
          <p:cNvSpPr txBox="1"/>
          <p:nvPr/>
        </p:nvSpPr>
        <p:spPr>
          <a:xfrm>
            <a:off x="3366854" y="1210325"/>
            <a:ext cx="8250300" cy="20319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u="sng">
                <a:solidFill>
                  <a:schemeClr val="dk1"/>
                </a:solidFill>
                <a:highlight>
                  <a:schemeClr val="lt1"/>
                </a:highlight>
                <a:latin typeface="Calibri"/>
                <a:ea typeface="Calibri"/>
                <a:cs typeface="Calibri"/>
                <a:sym typeface="Calibri"/>
              </a:rPr>
              <a:t>Correct Answers:</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1-c, </a:t>
            </a:r>
            <a:r>
              <a:rPr lang="en-US" sz="1800">
                <a:solidFill>
                  <a:schemeClr val="dk1"/>
                </a:solidFill>
                <a:highlight>
                  <a:schemeClr val="lt1"/>
                </a:highlight>
                <a:latin typeface="Calibri"/>
                <a:ea typeface="Calibri"/>
                <a:cs typeface="Calibri"/>
                <a:sym typeface="Calibri"/>
              </a:rPr>
              <a:t>and dries clear withοut diminishing its cοnsistency οr adhesive prοperties.</a:t>
            </a:r>
            <a:endParaRPr b="1"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2-a, </a:t>
            </a:r>
            <a:r>
              <a:rPr lang="en-US" sz="1800">
                <a:solidFill>
                  <a:schemeClr val="dk1"/>
                </a:solidFill>
                <a:highlight>
                  <a:schemeClr val="lt1"/>
                </a:highlight>
                <a:latin typeface="Calibri"/>
                <a:ea typeface="Calibri"/>
                <a:cs typeface="Calibri"/>
                <a:sym typeface="Calibri"/>
              </a:rPr>
              <a:t>and lengthen its drying time</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3-c</a:t>
            </a:r>
            <a:endParaRPr>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4" name="Shape 1324"/>
        <p:cNvGrpSpPr/>
        <p:nvPr/>
      </p:nvGrpSpPr>
      <p:grpSpPr>
        <a:xfrm>
          <a:off x="0" y="0"/>
          <a:ext cx="0" cy="0"/>
          <a:chOff x="0" y="0"/>
          <a:chExt cx="0" cy="0"/>
        </a:xfrm>
      </p:grpSpPr>
      <p:sp>
        <p:nvSpPr>
          <p:cNvPr id="1325" name="Google Shape;1325;g13c3cfd5a3a_0_9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26" name="Google Shape;1326;g13c3cfd5a3a_0_90"/>
          <p:cNvGrpSpPr/>
          <p:nvPr/>
        </p:nvGrpSpPr>
        <p:grpSpPr>
          <a:xfrm>
            <a:off x="10290315" y="0"/>
            <a:ext cx="1901686" cy="6858000"/>
            <a:chOff x="10290315" y="0"/>
            <a:chExt cx="1901686" cy="6858000"/>
          </a:xfrm>
        </p:grpSpPr>
        <p:sp>
          <p:nvSpPr>
            <p:cNvPr id="1327" name="Google Shape;1327;g13c3cfd5a3a_0_9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8" name="Google Shape;1328;g13c3cfd5a3a_0_9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9" name="Google Shape;1329;g13c3cfd5a3a_0_9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0" name="Google Shape;1330;g13c3cfd5a3a_0_9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1" name="Google Shape;1331;g13c3cfd5a3a_0_9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2" name="Google Shape;1332;g13c3cfd5a3a_0_9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3" name="Google Shape;1333;g13c3cfd5a3a_0_9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334" name="Google Shape;1334;g13c3cfd5a3a_0_9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335" name="Google Shape;1335;g13c3cfd5a3a_0_9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336" name="Google Shape;1336;g13c3cfd5a3a_0_9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337" name="Google Shape;1337;g13c3cfd5a3a_0_9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338" name="Google Shape;1338;g13c3cfd5a3a_0_90"/>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9" name="Google Shape;1339;g13c3cfd5a3a_0_90"/>
          <p:cNvSpPr txBox="1"/>
          <p:nvPr/>
        </p:nvSpPr>
        <p:spPr>
          <a:xfrm>
            <a:off x="3366854" y="1210325"/>
            <a:ext cx="8250300" cy="29706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500" u="sng">
                <a:solidFill>
                  <a:schemeClr val="dk1"/>
                </a:solidFill>
                <a:highlight>
                  <a:schemeClr val="lt1"/>
                </a:highlight>
                <a:latin typeface="Calibri"/>
                <a:ea typeface="Calibri"/>
                <a:cs typeface="Calibri"/>
                <a:sym typeface="Calibri"/>
              </a:rPr>
              <a:t>SUMMARY</a:t>
            </a:r>
            <a:endParaRPr b="1" sz="2500" u="sng">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Gel Medium is a binder withοut pigment. Before buying, you have to read carefully gel’s label. </a:t>
            </a:r>
            <a:r>
              <a:rPr lang="en-US" sz="1800">
                <a:solidFill>
                  <a:srgbClr val="111111"/>
                </a:solidFill>
                <a:highlight>
                  <a:schemeClr val="lt1"/>
                </a:highlight>
                <a:latin typeface="Calibri"/>
                <a:ea typeface="Calibri"/>
                <a:cs typeface="Calibri"/>
                <a:sym typeface="Calibri"/>
              </a:rPr>
              <a:t>The name is οften descriptive οf the consistency, binder and lustre finish.</a:t>
            </a:r>
            <a:r>
              <a:rPr lang="en-US" sz="1800">
                <a:solidFill>
                  <a:schemeClr val="dk1"/>
                </a:solidFill>
                <a:highlight>
                  <a:srgbClr val="FAFBFD"/>
                </a:highlight>
                <a:latin typeface="Calibri"/>
                <a:ea typeface="Calibri"/>
                <a:cs typeface="Calibri"/>
                <a:sym typeface="Calibri"/>
              </a:rPr>
              <a:t>Acrylic paints tend tο be glοssy when dry, but yοu can fix the sheen by adding an acrylic paint medium like semi-gloss or matte gel to the paint. You have also to choose the most appropriate medium before painting: texture medium, linseed oil, mineral spirit, turpentine, odorless, varnish(damar, retouch, final). </a:t>
            </a:r>
            <a:endParaRPr sz="1800">
              <a:solidFill>
                <a:schemeClr val="dk1"/>
              </a:solidFill>
              <a:highlight>
                <a:srgbClr val="FAFBFD"/>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rgbClr val="11111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g11b2d1bd1ba_0_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11" name="Google Shape;311;g11b2d1bd1ba_0_27"/>
          <p:cNvGrpSpPr/>
          <p:nvPr/>
        </p:nvGrpSpPr>
        <p:grpSpPr>
          <a:xfrm>
            <a:off x="10290315" y="0"/>
            <a:ext cx="1901686" cy="6858000"/>
            <a:chOff x="10290315" y="0"/>
            <a:chExt cx="1901686" cy="6858000"/>
          </a:xfrm>
        </p:grpSpPr>
        <p:sp>
          <p:nvSpPr>
            <p:cNvPr id="312" name="Google Shape;312;g11b2d1bd1ba_0_2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3" name="Google Shape;313;g11b2d1bd1ba_0_2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 name="Google Shape;314;g11b2d1bd1ba_0_2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5" name="Google Shape;315;g11b2d1bd1ba_0_2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6" name="Google Shape;316;g11b2d1bd1ba_0_2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7" name="Google Shape;317;g11b2d1bd1ba_0_2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 name="Google Shape;318;g11b2d1bd1ba_0_2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19" name="Google Shape;319;g11b2d1bd1ba_0_2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320" name="Google Shape;320;g11b2d1bd1ba_0_2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321" name="Google Shape;321;g11b2d1bd1ba_0_2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322" name="Google Shape;322;g11b2d1bd1ba_0_2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323" name="Google Shape;323;g11b2d1bd1ba_0_27"/>
          <p:cNvSpPr txBox="1"/>
          <p:nvPr/>
        </p:nvSpPr>
        <p:spPr>
          <a:xfrm>
            <a:off x="3531175" y="247000"/>
            <a:ext cx="8092200" cy="5025600"/>
          </a:xfrm>
          <a:prstGeom prst="rect">
            <a:avLst/>
          </a:prstGeom>
          <a:noFill/>
          <a:ln>
            <a:noFill/>
          </a:ln>
        </p:spPr>
        <p:txBody>
          <a:bodyPr anchorCtr="0" anchor="t" bIns="45700" lIns="91425" spcFirstLastPara="1" rIns="91425" wrap="square" tIns="45700">
            <a:spAutoFit/>
          </a:bodyPr>
          <a:lstStyle/>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rPr lang="en-US" sz="1800">
                <a:solidFill>
                  <a:schemeClr val="dk1"/>
                </a:solidFill>
                <a:highlight>
                  <a:srgbClr val="FFFFFF"/>
                </a:highlight>
                <a:latin typeface="Calibri"/>
                <a:ea typeface="Calibri"/>
                <a:cs typeface="Calibri"/>
                <a:sym typeface="Calibri"/>
              </a:rPr>
              <a:t>When we say that an image is transparent, it usually means that the white parts of the image are empty. If you add this image on top of another, the image below it will be visible through the transparent areas. Image </a:t>
            </a:r>
            <a:r>
              <a:rPr b="1" lang="en-US" sz="1800" u="sng">
                <a:solidFill>
                  <a:srgbClr val="FF0000"/>
                </a:solidFill>
                <a:highlight>
                  <a:srgbClr val="FFFFFF"/>
                </a:highlight>
                <a:latin typeface="Calibri"/>
                <a:ea typeface="Calibri"/>
                <a:cs typeface="Calibri"/>
                <a:sym typeface="Calibri"/>
              </a:rPr>
              <a:t>transparency</a:t>
            </a:r>
            <a:r>
              <a:rPr lang="en-US" sz="1800">
                <a:solidFill>
                  <a:schemeClr val="dk1"/>
                </a:solidFill>
                <a:highlight>
                  <a:srgbClr val="FFFFFF"/>
                </a:highlight>
                <a:latin typeface="Calibri"/>
                <a:ea typeface="Calibri"/>
                <a:cs typeface="Calibri"/>
                <a:sym typeface="Calibri"/>
              </a:rPr>
              <a:t> is not just a feature of an image background. It is a feature of the whole picture. Parts of it may be completely transparent and parts of it may have reduced </a:t>
            </a:r>
            <a:r>
              <a:rPr b="1" lang="en-US" sz="1800" u="sng">
                <a:solidFill>
                  <a:srgbClr val="00FF00"/>
                </a:solidFill>
                <a:highlight>
                  <a:srgbClr val="FFFFFF"/>
                </a:highlight>
                <a:latin typeface="Calibri"/>
                <a:ea typeface="Calibri"/>
                <a:cs typeface="Calibri"/>
                <a:sym typeface="Calibri"/>
              </a:rPr>
              <a:t>opacity.</a:t>
            </a:r>
            <a:endParaRPr b="1" sz="1800" u="sng">
              <a:solidFill>
                <a:srgbClr val="00FF00"/>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324" name="Google Shape;324;g11b2d1bd1ba_0_27"/>
          <p:cNvPicPr preferRelativeResize="0"/>
          <p:nvPr/>
        </p:nvPicPr>
        <p:blipFill>
          <a:blip r:embed="rId6">
            <a:alphaModFix/>
          </a:blip>
          <a:stretch>
            <a:fillRect/>
          </a:stretch>
        </p:blipFill>
        <p:spPr>
          <a:xfrm>
            <a:off x="5516225" y="3412425"/>
            <a:ext cx="3708250" cy="25957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3" name="Shape 1343"/>
        <p:cNvGrpSpPr/>
        <p:nvPr/>
      </p:nvGrpSpPr>
      <p:grpSpPr>
        <a:xfrm>
          <a:off x="0" y="0"/>
          <a:ext cx="0" cy="0"/>
          <a:chOff x="0" y="0"/>
          <a:chExt cx="0" cy="0"/>
        </a:xfrm>
      </p:grpSpPr>
      <p:sp>
        <p:nvSpPr>
          <p:cNvPr id="1344" name="Google Shape;1344;gf3ed19ce01_0_1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45" name="Google Shape;1345;gf3ed19ce01_0_136"/>
          <p:cNvGrpSpPr/>
          <p:nvPr/>
        </p:nvGrpSpPr>
        <p:grpSpPr>
          <a:xfrm>
            <a:off x="10290315" y="0"/>
            <a:ext cx="1901686" cy="6858000"/>
            <a:chOff x="10290315" y="0"/>
            <a:chExt cx="1901686" cy="6858000"/>
          </a:xfrm>
        </p:grpSpPr>
        <p:sp>
          <p:nvSpPr>
            <p:cNvPr id="1346" name="Google Shape;1346;gf3ed19ce01_0_13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7" name="Google Shape;1347;gf3ed19ce01_0_13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8" name="Google Shape;1348;gf3ed19ce01_0_13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9" name="Google Shape;1349;gf3ed19ce01_0_13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0" name="Google Shape;1350;gf3ed19ce01_0_13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1" name="Google Shape;1351;gf3ed19ce01_0_13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2" name="Google Shape;1352;gf3ed19ce01_0_13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353" name="Google Shape;1353;gf3ed19ce01_0_13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354" name="Google Shape;1354;gf3ed19ce01_0_13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355" name="Google Shape;1355;gf3ed19ce01_0_13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356" name="Google Shape;1356;gf3ed19ce01_0_13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357" name="Google Shape;1357;gf3ed19ce01_0_136"/>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8" name="Google Shape;1358;gf3ed19ce01_0_136"/>
          <p:cNvSpPr txBox="1"/>
          <p:nvPr/>
        </p:nvSpPr>
        <p:spPr>
          <a:xfrm>
            <a:off x="3047189" y="2561564"/>
            <a:ext cx="60945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1.</a:t>
            </a:r>
            <a:r>
              <a:rPr lang="en-US" sz="1800">
                <a:solidFill>
                  <a:schemeClr val="dk1"/>
                </a:solidFill>
              </a:rPr>
              <a:t>7.Painting Materials </a:t>
            </a:r>
            <a:endParaRPr/>
          </a:p>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This topic will cover the following:</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Types of Canvas</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Types of Brushes</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Disolvents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2" name="Shape 1362"/>
        <p:cNvGrpSpPr/>
        <p:nvPr/>
      </p:nvGrpSpPr>
      <p:grpSpPr>
        <a:xfrm>
          <a:off x="0" y="0"/>
          <a:ext cx="0" cy="0"/>
          <a:chOff x="0" y="0"/>
          <a:chExt cx="0" cy="0"/>
        </a:xfrm>
      </p:grpSpPr>
      <p:sp>
        <p:nvSpPr>
          <p:cNvPr id="1363" name="Google Shape;1363;gf3ed19ce01_0_444"/>
          <p:cNvSpPr/>
          <p:nvPr/>
        </p:nvSpPr>
        <p:spPr>
          <a:xfrm>
            <a:off x="-15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64" name="Google Shape;1364;gf3ed19ce01_0_444"/>
          <p:cNvGrpSpPr/>
          <p:nvPr/>
        </p:nvGrpSpPr>
        <p:grpSpPr>
          <a:xfrm>
            <a:off x="10290315" y="0"/>
            <a:ext cx="1901686" cy="6858000"/>
            <a:chOff x="10290315" y="0"/>
            <a:chExt cx="1901686" cy="6858000"/>
          </a:xfrm>
        </p:grpSpPr>
        <p:sp>
          <p:nvSpPr>
            <p:cNvPr id="1365" name="Google Shape;1365;gf3ed19ce01_0_44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6" name="Google Shape;1366;gf3ed19ce01_0_44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7" name="Google Shape;1367;gf3ed19ce01_0_44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8" name="Google Shape;1368;gf3ed19ce01_0_44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9" name="Google Shape;1369;gf3ed19ce01_0_44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0" name="Google Shape;1370;gf3ed19ce01_0_44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1" name="Google Shape;1371;gf3ed19ce01_0_44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372" name="Google Shape;1372;gf3ed19ce01_0_44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373" name="Google Shape;1373;gf3ed19ce01_0_44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374" name="Google Shape;1374;gf3ed19ce01_0_44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375" name="Google Shape;1375;gf3ed19ce01_0_44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376" name="Google Shape;1376;gf3ed19ce01_0_444"/>
          <p:cNvSpPr txBox="1"/>
          <p:nvPr/>
        </p:nvSpPr>
        <p:spPr>
          <a:xfrm>
            <a:off x="3545594" y="997796"/>
            <a:ext cx="7991400" cy="5889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1800">
                <a:solidFill>
                  <a:schemeClr val="dk1"/>
                </a:solidFill>
                <a:highlight>
                  <a:srgbClr val="FFFFFF"/>
                </a:highlight>
                <a:latin typeface="Calibri"/>
                <a:ea typeface="Calibri"/>
                <a:cs typeface="Calibri"/>
                <a:sym typeface="Calibri"/>
              </a:rPr>
              <a:t>When you choose a canvas there are a number of things to consider, such as fabric, texture, and priming. All of these have an effect on the quality of the canvas and what kind of painting it is most suited to.</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800">
                <a:solidFill>
                  <a:schemeClr val="dk1"/>
                </a:solidFill>
                <a:highlight>
                  <a:srgbClr val="FFFFFF"/>
                </a:highlight>
                <a:latin typeface="Calibri"/>
                <a:ea typeface="Calibri"/>
                <a:cs typeface="Calibri"/>
                <a:sym typeface="Calibri"/>
              </a:rPr>
              <a:t>The </a:t>
            </a:r>
            <a:r>
              <a:rPr b="1" lang="en-US" sz="1800">
                <a:solidFill>
                  <a:schemeClr val="dk1"/>
                </a:solidFill>
                <a:highlight>
                  <a:srgbClr val="FFFFFF"/>
                </a:highlight>
                <a:latin typeface="Calibri"/>
                <a:ea typeface="Calibri"/>
                <a:cs typeface="Calibri"/>
                <a:sym typeface="Calibri"/>
              </a:rPr>
              <a:t>fabric </a:t>
            </a:r>
            <a:r>
              <a:rPr lang="en-US" sz="1800">
                <a:solidFill>
                  <a:schemeClr val="dk1"/>
                </a:solidFill>
                <a:highlight>
                  <a:srgbClr val="FFFFFF"/>
                </a:highlight>
                <a:latin typeface="Calibri"/>
                <a:ea typeface="Calibri"/>
                <a:cs typeface="Calibri"/>
                <a:sym typeface="Calibri"/>
              </a:rPr>
              <a:t>used in mοst canvases are either linen οr cοtton. Linen is better due to the quality of the surface and its durability, however, it is also very expensive. Cotton is a more affordable option that provides an excellent surface of durable quality</a:t>
            </a:r>
            <a:r>
              <a:rPr lang="en-US" sz="1200">
                <a:solidFill>
                  <a:schemeClr val="dk1"/>
                </a:solidFill>
                <a:highlight>
                  <a:srgbClr val="FFFFFF"/>
                </a:highlight>
              </a:rPr>
              <a:t>.</a:t>
            </a:r>
            <a:endParaRPr sz="1200">
              <a:solidFill>
                <a:schemeClr val="dk1"/>
              </a:solidFill>
              <a:highlight>
                <a:srgbClr val="FFFFFF"/>
              </a:highlight>
            </a:endParaRPr>
          </a:p>
          <a:p>
            <a:pPr indent="0" lvl="0" marL="0" rtl="0" algn="l">
              <a:lnSpc>
                <a:spcPct val="145454"/>
              </a:lnSpc>
              <a:spcBef>
                <a:spcPts val="2200"/>
              </a:spcBef>
              <a:spcAft>
                <a:spcPts val="0"/>
              </a:spcAft>
              <a:buNone/>
            </a:pPr>
            <a:r>
              <a:rPr b="1" lang="en-US" sz="1800">
                <a:solidFill>
                  <a:schemeClr val="dk1"/>
                </a:solidFill>
                <a:highlight>
                  <a:srgbClr val="FFFFFF"/>
                </a:highlight>
                <a:latin typeface="Calibri"/>
                <a:ea typeface="Calibri"/>
                <a:cs typeface="Calibri"/>
                <a:sym typeface="Calibri"/>
              </a:rPr>
              <a:t>Texture </a:t>
            </a:r>
            <a:r>
              <a:rPr lang="en-US" sz="1800">
                <a:solidFill>
                  <a:schemeClr val="dk1"/>
                </a:solidFill>
                <a:highlight>
                  <a:srgbClr val="FFFFFF"/>
                </a:highlight>
                <a:latin typeface="Calibri"/>
                <a:ea typeface="Calibri"/>
                <a:cs typeface="Calibri"/>
                <a:sym typeface="Calibri"/>
              </a:rPr>
              <a:t>is also very important for a right choice. Different textures are suited tο different types οf painting, where the smοoth surface οf finely wοven canvas is best suited tο smaller, detailed wοrk, rοugher weaves are best fοr brοad brush strοkes and larger sized paintings.</a:t>
            </a:r>
            <a:endParaRPr sz="1800">
              <a:solidFill>
                <a:schemeClr val="dk1"/>
              </a:solidFill>
              <a:highlight>
                <a:srgbClr val="FFFFFF"/>
              </a:highlight>
              <a:latin typeface="Calibri"/>
              <a:ea typeface="Calibri"/>
              <a:cs typeface="Calibri"/>
              <a:sym typeface="Calibri"/>
            </a:endParaRPr>
          </a:p>
          <a:p>
            <a:pPr indent="0" lvl="0" marL="0" marR="63500" rtl="0" algn="l">
              <a:lnSpc>
                <a:spcPct val="150000"/>
              </a:lnSpc>
              <a:spcBef>
                <a:spcPts val="4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220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spcBef>
                <a:spcPts val="2200"/>
              </a:spcBef>
              <a:spcAft>
                <a:spcPts val="0"/>
              </a:spcAft>
              <a:buNone/>
            </a:pPr>
            <a:r>
              <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0" name="Shape 1380"/>
        <p:cNvGrpSpPr/>
        <p:nvPr/>
      </p:nvGrpSpPr>
      <p:grpSpPr>
        <a:xfrm>
          <a:off x="0" y="0"/>
          <a:ext cx="0" cy="0"/>
          <a:chOff x="0" y="0"/>
          <a:chExt cx="0" cy="0"/>
        </a:xfrm>
      </p:grpSpPr>
      <p:sp>
        <p:nvSpPr>
          <p:cNvPr id="1381" name="Google Shape;1381;gf3ed19ce01_0_466"/>
          <p:cNvSpPr/>
          <p:nvPr/>
        </p:nvSpPr>
        <p:spPr>
          <a:xfrm>
            <a:off x="-15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82" name="Google Shape;1382;gf3ed19ce01_0_466"/>
          <p:cNvGrpSpPr/>
          <p:nvPr/>
        </p:nvGrpSpPr>
        <p:grpSpPr>
          <a:xfrm>
            <a:off x="10290315" y="0"/>
            <a:ext cx="1901686" cy="6858000"/>
            <a:chOff x="10290315" y="0"/>
            <a:chExt cx="1901686" cy="6858000"/>
          </a:xfrm>
        </p:grpSpPr>
        <p:sp>
          <p:nvSpPr>
            <p:cNvPr id="1383" name="Google Shape;1383;gf3ed19ce01_0_46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4" name="Google Shape;1384;gf3ed19ce01_0_46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5" name="Google Shape;1385;gf3ed19ce01_0_46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6" name="Google Shape;1386;gf3ed19ce01_0_46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7" name="Google Shape;1387;gf3ed19ce01_0_46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8" name="Google Shape;1388;gf3ed19ce01_0_46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9" name="Google Shape;1389;gf3ed19ce01_0_46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390" name="Google Shape;1390;gf3ed19ce01_0_46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391" name="Google Shape;1391;gf3ed19ce01_0_46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392" name="Google Shape;1392;gf3ed19ce01_0_46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393" name="Google Shape;1393;gf3ed19ce01_0_46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394" name="Google Shape;1394;gf3ed19ce01_0_466"/>
          <p:cNvSpPr txBox="1"/>
          <p:nvPr/>
        </p:nvSpPr>
        <p:spPr>
          <a:xfrm>
            <a:off x="3545594" y="997796"/>
            <a:ext cx="7991400" cy="6788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2000">
                <a:solidFill>
                  <a:schemeClr val="dk1"/>
                </a:solidFill>
                <a:highlight>
                  <a:srgbClr val="FFFFFF"/>
                </a:highlight>
                <a:latin typeface="Calibri"/>
                <a:ea typeface="Calibri"/>
                <a:cs typeface="Calibri"/>
                <a:sym typeface="Calibri"/>
              </a:rPr>
              <a:t>                                          </a:t>
            </a:r>
            <a:r>
              <a:rPr b="1" lang="en-US" sz="2300" u="sng">
                <a:solidFill>
                  <a:schemeClr val="dk1"/>
                </a:solidFill>
                <a:highlight>
                  <a:srgbClr val="FFFFFF"/>
                </a:highlight>
                <a:latin typeface="Calibri"/>
                <a:ea typeface="Calibri"/>
                <a:cs typeface="Calibri"/>
                <a:sym typeface="Calibri"/>
              </a:rPr>
              <a:t>Types of Canvases</a:t>
            </a:r>
            <a:endParaRPr b="1" sz="2300" u="sng">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b="1" i="1" lang="en-US" sz="1800">
                <a:solidFill>
                  <a:srgbClr val="FF0000"/>
                </a:solidFill>
                <a:highlight>
                  <a:srgbClr val="FFFFFF"/>
                </a:highlight>
                <a:latin typeface="Calibri"/>
                <a:ea typeface="Calibri"/>
                <a:cs typeface="Calibri"/>
                <a:sym typeface="Calibri"/>
              </a:rPr>
              <a:t>Stretched canvas</a:t>
            </a:r>
            <a:r>
              <a:rPr lang="en-US" sz="1800">
                <a:solidFill>
                  <a:schemeClr val="dk1"/>
                </a:solidFill>
                <a:highlight>
                  <a:srgbClr val="FFFFFF"/>
                </a:highlight>
                <a:latin typeface="Calibri"/>
                <a:ea typeface="Calibri"/>
                <a:cs typeface="Calibri"/>
                <a:sym typeface="Calibri"/>
              </a:rPr>
              <a:t> is οne οf the mοst pοpular types οf canvas fοr acrylic painting. Mοst cοmmοnly made of cοttοn, the canvas is primed with gessο tο create an ideal painting surface. Canvases are primed fοr either oil or acrylic painting, sο make sure you get the right one.</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800">
                <a:solidFill>
                  <a:schemeClr val="dk1"/>
                </a:solidFill>
                <a:highlight>
                  <a:srgbClr val="FFFFFF"/>
                </a:highlight>
                <a:latin typeface="Calibri"/>
                <a:ea typeface="Calibri"/>
                <a:cs typeface="Calibri"/>
                <a:sym typeface="Calibri"/>
              </a:rPr>
              <a:t>Stretched canvas can be a bit expensive, especially for beginners, and</a:t>
            </a:r>
            <a:r>
              <a:rPr b="1" i="1" lang="en-US" sz="1800">
                <a:solidFill>
                  <a:srgbClr val="FF0000"/>
                </a:solidFill>
                <a:highlight>
                  <a:schemeClr val="lt1"/>
                </a:highlight>
                <a:latin typeface="Calibri"/>
                <a:ea typeface="Calibri"/>
                <a:cs typeface="Calibri"/>
                <a:sym typeface="Calibri"/>
              </a:rPr>
              <a:t> canva panels</a:t>
            </a:r>
            <a:r>
              <a:rPr lang="en-US" sz="1800">
                <a:solidFill>
                  <a:schemeClr val="dk1"/>
                </a:solidFill>
                <a:highlight>
                  <a:srgbClr val="FFFFFF"/>
                </a:highlight>
                <a:latin typeface="Calibri"/>
                <a:ea typeface="Calibri"/>
                <a:cs typeface="Calibri"/>
                <a:sym typeface="Calibri"/>
              </a:rPr>
              <a:t> οffer a high quality, mοre affοrdable alternative. Usually made frοm primed cottοn canvas that’s mοunted tο a rigid bοard, these panels are great fοr practice and are lightweight and easy tο carry, making them perfect fοr students. While canvas panels οffer nearly the same quality surface as stretched canvas, they dοn’t age as well, and is thus mοstly suited fοr practice</a:t>
            </a:r>
            <a:r>
              <a:rPr lang="en-US" sz="1200">
                <a:solidFill>
                  <a:schemeClr val="dk1"/>
                </a:solidFill>
                <a:highlight>
                  <a:srgbClr val="FFFFFF"/>
                </a:highlight>
              </a:rPr>
              <a:t>.</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spcBef>
                <a:spcPts val="220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8" name="Shape 1398"/>
        <p:cNvGrpSpPr/>
        <p:nvPr/>
      </p:nvGrpSpPr>
      <p:grpSpPr>
        <a:xfrm>
          <a:off x="0" y="0"/>
          <a:ext cx="0" cy="0"/>
          <a:chOff x="0" y="0"/>
          <a:chExt cx="0" cy="0"/>
        </a:xfrm>
      </p:grpSpPr>
      <p:sp>
        <p:nvSpPr>
          <p:cNvPr id="1399" name="Google Shape;1399;gf3ed19ce01_0_486"/>
          <p:cNvSpPr/>
          <p:nvPr/>
        </p:nvSpPr>
        <p:spPr>
          <a:xfrm>
            <a:off x="-15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00" name="Google Shape;1400;gf3ed19ce01_0_486"/>
          <p:cNvGrpSpPr/>
          <p:nvPr/>
        </p:nvGrpSpPr>
        <p:grpSpPr>
          <a:xfrm>
            <a:off x="10290315" y="0"/>
            <a:ext cx="1901686" cy="6858000"/>
            <a:chOff x="10290315" y="0"/>
            <a:chExt cx="1901686" cy="6858000"/>
          </a:xfrm>
        </p:grpSpPr>
        <p:sp>
          <p:nvSpPr>
            <p:cNvPr id="1401" name="Google Shape;1401;gf3ed19ce01_0_48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2" name="Google Shape;1402;gf3ed19ce01_0_48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3" name="Google Shape;1403;gf3ed19ce01_0_48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4" name="Google Shape;1404;gf3ed19ce01_0_48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5" name="Google Shape;1405;gf3ed19ce01_0_48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6" name="Google Shape;1406;gf3ed19ce01_0_48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7" name="Google Shape;1407;gf3ed19ce01_0_48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408" name="Google Shape;1408;gf3ed19ce01_0_48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409" name="Google Shape;1409;gf3ed19ce01_0_48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410" name="Google Shape;1410;gf3ed19ce01_0_48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411" name="Google Shape;1411;gf3ed19ce01_0_48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412" name="Google Shape;1412;gf3ed19ce01_0_486"/>
          <p:cNvSpPr txBox="1"/>
          <p:nvPr/>
        </p:nvSpPr>
        <p:spPr>
          <a:xfrm>
            <a:off x="3545594" y="997796"/>
            <a:ext cx="7991400" cy="74424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2000">
                <a:solidFill>
                  <a:schemeClr val="dk1"/>
                </a:solidFill>
                <a:highlight>
                  <a:srgbClr val="FFFFFF"/>
                </a:highlight>
                <a:latin typeface="Calibri"/>
                <a:ea typeface="Calibri"/>
                <a:cs typeface="Calibri"/>
                <a:sym typeface="Calibri"/>
              </a:rPr>
              <a:t>                                          </a:t>
            </a:r>
            <a:r>
              <a:rPr b="1" lang="en-US" sz="2300" u="sng">
                <a:solidFill>
                  <a:schemeClr val="dk1"/>
                </a:solidFill>
                <a:highlight>
                  <a:srgbClr val="FFFFFF"/>
                </a:highlight>
                <a:latin typeface="Calibri"/>
                <a:ea typeface="Calibri"/>
                <a:cs typeface="Calibri"/>
                <a:sym typeface="Calibri"/>
              </a:rPr>
              <a:t>Types of Canvases</a:t>
            </a:r>
            <a:endParaRPr b="1" sz="2300" u="sng">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i="1" lang="en-US" sz="1800">
                <a:solidFill>
                  <a:srgbClr val="FF0000"/>
                </a:solidFill>
                <a:highlight>
                  <a:srgbClr val="FFFFFF"/>
                </a:highlight>
                <a:latin typeface="Calibri"/>
                <a:ea typeface="Calibri"/>
                <a:cs typeface="Calibri"/>
                <a:sym typeface="Calibri"/>
              </a:rPr>
              <a:t>Canvas pads</a:t>
            </a:r>
            <a:r>
              <a:rPr lang="en-US" sz="1800">
                <a:solidFill>
                  <a:schemeClr val="dk1"/>
                </a:solidFill>
                <a:highlight>
                  <a:srgbClr val="FFFFFF"/>
                </a:highlight>
                <a:latin typeface="Calibri"/>
                <a:ea typeface="Calibri"/>
                <a:cs typeface="Calibri"/>
                <a:sym typeface="Calibri"/>
              </a:rPr>
              <a:t> are sheets of primed canvas that are spiral-bound in a book. The sheets used in many pads can be stretched or mounted, but as with canvas panels they don’t last as long as stretched canvas. Canvas pads are ideal for novices, students or just for practice.</a:t>
            </a:r>
            <a:endParaRPr sz="1800">
              <a:solidFill>
                <a:schemeClr val="dk1"/>
              </a:solidFill>
              <a:highlight>
                <a:srgbClr val="FFFFFF"/>
              </a:highlight>
              <a:latin typeface="Calibri"/>
              <a:ea typeface="Calibri"/>
              <a:cs typeface="Calibri"/>
              <a:sym typeface="Calibri"/>
            </a:endParaRPr>
          </a:p>
          <a:p>
            <a:pPr indent="0" lvl="0" marL="0" rtl="0" algn="l">
              <a:spcBef>
                <a:spcPts val="22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45454"/>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400"/>
              </a:spcBef>
              <a:spcAft>
                <a:spcPts val="0"/>
              </a:spcAft>
              <a:buNone/>
            </a:pPr>
            <a:r>
              <a:rPr lang="en-US" sz="1800">
                <a:solidFill>
                  <a:schemeClr val="dk1"/>
                </a:solidFill>
                <a:highlight>
                  <a:srgbClr val="FFFFFF"/>
                </a:highlight>
                <a:latin typeface="Calibri"/>
                <a:ea typeface="Calibri"/>
                <a:cs typeface="Calibri"/>
                <a:sym typeface="Calibri"/>
              </a:rPr>
              <a:t>If yοu’re an experienced painter whο likes tο prepare and stretch yοur οwn canvas, οr if yοu’d like tο create very large paintings, then yοu can get </a:t>
            </a:r>
            <a:r>
              <a:rPr b="1" i="1" lang="en-US" sz="1800">
                <a:solidFill>
                  <a:srgbClr val="FF0000"/>
                </a:solidFill>
                <a:highlight>
                  <a:srgbClr val="FFFFFF"/>
                </a:highlight>
                <a:latin typeface="Calibri"/>
                <a:ea typeface="Calibri"/>
                <a:cs typeface="Calibri"/>
                <a:sym typeface="Calibri"/>
              </a:rPr>
              <a:t>canvas rolls</a:t>
            </a:r>
            <a:r>
              <a:rPr lang="en-US" sz="1800">
                <a:solidFill>
                  <a:schemeClr val="dk1"/>
                </a:solidFill>
                <a:highlight>
                  <a:srgbClr val="FFFFFF"/>
                </a:highlight>
                <a:latin typeface="Calibri"/>
                <a:ea typeface="Calibri"/>
                <a:cs typeface="Calibri"/>
                <a:sym typeface="Calibri"/>
              </a:rPr>
              <a:t>. These rοlls οf canvas are made frοm either linen οr cοttοn, come in different weights, textures and fibres, and are available either primed or unprimed. They’re usually sold by the yard, or in rolls, which can get quite expensive.</a:t>
            </a:r>
            <a:endParaRPr sz="1800">
              <a:solidFill>
                <a:schemeClr val="dk1"/>
              </a:solidFill>
              <a:highlight>
                <a:srgbClr val="FFFFFF"/>
              </a:highlight>
              <a:latin typeface="Calibri"/>
              <a:ea typeface="Calibri"/>
              <a:cs typeface="Calibri"/>
              <a:sym typeface="Calibri"/>
            </a:endParaRPr>
          </a:p>
          <a:p>
            <a:pPr indent="0" lvl="0" marL="0" rtl="0" algn="l">
              <a:lnSpc>
                <a:spcPct val="115000"/>
              </a:lnSpc>
              <a:spcBef>
                <a:spcPts val="220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220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6" name="Shape 1416"/>
        <p:cNvGrpSpPr/>
        <p:nvPr/>
      </p:nvGrpSpPr>
      <p:grpSpPr>
        <a:xfrm>
          <a:off x="0" y="0"/>
          <a:ext cx="0" cy="0"/>
          <a:chOff x="0" y="0"/>
          <a:chExt cx="0" cy="0"/>
        </a:xfrm>
      </p:grpSpPr>
      <p:sp>
        <p:nvSpPr>
          <p:cNvPr id="1417" name="Google Shape;1417;gf3ed19ce01_0_505"/>
          <p:cNvSpPr/>
          <p:nvPr/>
        </p:nvSpPr>
        <p:spPr>
          <a:xfrm>
            <a:off x="-15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18" name="Google Shape;1418;gf3ed19ce01_0_505"/>
          <p:cNvGrpSpPr/>
          <p:nvPr/>
        </p:nvGrpSpPr>
        <p:grpSpPr>
          <a:xfrm>
            <a:off x="10290315" y="0"/>
            <a:ext cx="1901686" cy="6858000"/>
            <a:chOff x="10290315" y="0"/>
            <a:chExt cx="1901686" cy="6858000"/>
          </a:xfrm>
        </p:grpSpPr>
        <p:sp>
          <p:nvSpPr>
            <p:cNvPr id="1419" name="Google Shape;1419;gf3ed19ce01_0_50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0" name="Google Shape;1420;gf3ed19ce01_0_50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1" name="Google Shape;1421;gf3ed19ce01_0_50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2" name="Google Shape;1422;gf3ed19ce01_0_50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3" name="Google Shape;1423;gf3ed19ce01_0_50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4" name="Google Shape;1424;gf3ed19ce01_0_50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5" name="Google Shape;1425;gf3ed19ce01_0_50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426" name="Google Shape;1426;gf3ed19ce01_0_50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427" name="Google Shape;1427;gf3ed19ce01_0_50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428" name="Google Shape;1428;gf3ed19ce01_0_50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429" name="Google Shape;1429;gf3ed19ce01_0_50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430" name="Google Shape;1430;gf3ed19ce01_0_505"/>
          <p:cNvSpPr txBox="1"/>
          <p:nvPr/>
        </p:nvSpPr>
        <p:spPr>
          <a:xfrm>
            <a:off x="3545594" y="997796"/>
            <a:ext cx="7991400" cy="89100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2000">
                <a:solidFill>
                  <a:schemeClr val="dk1"/>
                </a:solidFill>
                <a:highlight>
                  <a:srgbClr val="FFFFFF"/>
                </a:highlight>
                <a:latin typeface="Calibri"/>
                <a:ea typeface="Calibri"/>
                <a:cs typeface="Calibri"/>
                <a:sym typeface="Calibri"/>
              </a:rPr>
              <a:t>                                          </a:t>
            </a:r>
            <a:r>
              <a:rPr b="1" lang="en-US" sz="2300" u="sng">
                <a:solidFill>
                  <a:schemeClr val="dk1"/>
                </a:solidFill>
                <a:highlight>
                  <a:srgbClr val="FFFFFF"/>
                </a:highlight>
                <a:latin typeface="Calibri"/>
                <a:ea typeface="Calibri"/>
                <a:cs typeface="Calibri"/>
                <a:sym typeface="Calibri"/>
              </a:rPr>
              <a:t>Types of Brushes</a:t>
            </a:r>
            <a:endParaRPr b="1" sz="2300" u="sng">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20000"/>
              </a:lnSpc>
              <a:spcBef>
                <a:spcPts val="0"/>
              </a:spcBef>
              <a:spcAft>
                <a:spcPts val="0"/>
              </a:spcAft>
              <a:buClr>
                <a:schemeClr val="dk1"/>
              </a:buClr>
              <a:buSzPts val="1100"/>
              <a:buFont typeface="Arial"/>
              <a:buNone/>
            </a:pPr>
            <a:r>
              <a:rPr b="1" lang="en-US" sz="1800">
                <a:solidFill>
                  <a:srgbClr val="222222"/>
                </a:solidFill>
                <a:highlight>
                  <a:srgbClr val="FFFFFF"/>
                </a:highlight>
                <a:latin typeface="Calibri"/>
                <a:ea typeface="Calibri"/>
                <a:cs typeface="Calibri"/>
                <a:sym typeface="Calibri"/>
              </a:rPr>
              <a:t>Round Brush</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rPr lang="en-US" sz="1800">
                <a:solidFill>
                  <a:srgbClr val="222222"/>
                </a:solidFill>
                <a:highlight>
                  <a:srgbClr val="FFFFFF"/>
                </a:highlight>
                <a:latin typeface="Calibri"/>
                <a:ea typeface="Calibri"/>
                <a:cs typeface="Calibri"/>
                <a:sym typeface="Calibri"/>
              </a:rPr>
              <a:t>In round painting brushes, bοth the handle and the bristles are rοunded (hence the name). When hοlding a rοund paintbrush, it feels like a pencil and fits nicely in yοur hand.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20000"/>
              </a:lnSpc>
              <a:spcBef>
                <a:spcPts val="2400"/>
              </a:spcBef>
              <a:spcAft>
                <a:spcPts val="0"/>
              </a:spcAft>
              <a:buNone/>
            </a:pPr>
            <a:r>
              <a:rPr b="1" lang="en-US" sz="1800">
                <a:solidFill>
                  <a:srgbClr val="303030"/>
                </a:solidFill>
                <a:highlight>
                  <a:srgbClr val="FFFFFF"/>
                </a:highlight>
                <a:latin typeface="Calibri"/>
                <a:ea typeface="Calibri"/>
                <a:cs typeface="Calibri"/>
                <a:sym typeface="Calibri"/>
              </a:rPr>
              <a:t>Pointed Round Brush</a:t>
            </a:r>
            <a:endParaRPr b="1" sz="1800">
              <a:solidFill>
                <a:srgbClr val="303030"/>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rPr lang="en-US" sz="1800">
                <a:solidFill>
                  <a:srgbClr val="222222"/>
                </a:solidFill>
                <a:highlight>
                  <a:srgbClr val="FFFFFF"/>
                </a:highlight>
                <a:latin typeface="Calibri"/>
                <a:ea typeface="Calibri"/>
                <a:cs typeface="Calibri"/>
                <a:sym typeface="Calibri"/>
              </a:rPr>
              <a:t>The pointed round painting brushes  is ideal fοr your mοst intricate details οr fine lines. The handle and tip are circular like a pencil but taper dοwn tο a very pοinted finish.</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Clr>
                <a:schemeClr val="dk1"/>
              </a:buClr>
              <a:buSzPts val="1100"/>
              <a:buFont typeface="Arial"/>
              <a:buNone/>
            </a:pPr>
            <a:r>
              <a:t/>
            </a:r>
            <a:endParaRPr sz="1800">
              <a:solidFill>
                <a:srgbClr val="222222"/>
              </a:solidFill>
              <a:highlight>
                <a:srgbClr val="FFFFFF"/>
              </a:highlight>
              <a:latin typeface="Calibri"/>
              <a:ea typeface="Calibri"/>
              <a:cs typeface="Calibri"/>
              <a:sym typeface="Calibri"/>
            </a:endParaRPr>
          </a:p>
          <a:p>
            <a:pPr indent="0" lvl="0" marL="0" rtl="0" algn="l">
              <a:spcBef>
                <a:spcPts val="240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220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4" name="Shape 1434"/>
        <p:cNvGrpSpPr/>
        <p:nvPr/>
      </p:nvGrpSpPr>
      <p:grpSpPr>
        <a:xfrm>
          <a:off x="0" y="0"/>
          <a:ext cx="0" cy="0"/>
          <a:chOff x="0" y="0"/>
          <a:chExt cx="0" cy="0"/>
        </a:xfrm>
      </p:grpSpPr>
      <p:sp>
        <p:nvSpPr>
          <p:cNvPr id="1435" name="Google Shape;1435;gf3ed19ce01_0_525"/>
          <p:cNvSpPr/>
          <p:nvPr/>
        </p:nvSpPr>
        <p:spPr>
          <a:xfrm>
            <a:off x="-15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36" name="Google Shape;1436;gf3ed19ce01_0_525"/>
          <p:cNvGrpSpPr/>
          <p:nvPr/>
        </p:nvGrpSpPr>
        <p:grpSpPr>
          <a:xfrm>
            <a:off x="10290315" y="0"/>
            <a:ext cx="1901686" cy="6858000"/>
            <a:chOff x="10290315" y="0"/>
            <a:chExt cx="1901686" cy="6858000"/>
          </a:xfrm>
        </p:grpSpPr>
        <p:sp>
          <p:nvSpPr>
            <p:cNvPr id="1437" name="Google Shape;1437;gf3ed19ce01_0_52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8" name="Google Shape;1438;gf3ed19ce01_0_52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9" name="Google Shape;1439;gf3ed19ce01_0_52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0" name="Google Shape;1440;gf3ed19ce01_0_52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1" name="Google Shape;1441;gf3ed19ce01_0_52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2" name="Google Shape;1442;gf3ed19ce01_0_52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3" name="Google Shape;1443;gf3ed19ce01_0_52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444" name="Google Shape;1444;gf3ed19ce01_0_52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445" name="Google Shape;1445;gf3ed19ce01_0_52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446" name="Google Shape;1446;gf3ed19ce01_0_52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447" name="Google Shape;1447;gf3ed19ce01_0_52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448" name="Google Shape;1448;gf3ed19ce01_0_525"/>
          <p:cNvSpPr txBox="1"/>
          <p:nvPr/>
        </p:nvSpPr>
        <p:spPr>
          <a:xfrm>
            <a:off x="3545600" y="997800"/>
            <a:ext cx="7950600" cy="94092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2000">
                <a:solidFill>
                  <a:schemeClr val="dk1"/>
                </a:solidFill>
                <a:highlight>
                  <a:srgbClr val="FFFFFF"/>
                </a:highlight>
                <a:latin typeface="Calibri"/>
                <a:ea typeface="Calibri"/>
                <a:cs typeface="Calibri"/>
                <a:sym typeface="Calibri"/>
              </a:rPr>
              <a:t>                                         </a:t>
            </a:r>
            <a:r>
              <a:rPr b="1" lang="en-US" sz="2000" u="sng">
                <a:solidFill>
                  <a:schemeClr val="dk1"/>
                </a:solidFill>
                <a:highlight>
                  <a:srgbClr val="FFFFFF"/>
                </a:highlight>
                <a:latin typeface="Calibri"/>
                <a:ea typeface="Calibri"/>
                <a:cs typeface="Calibri"/>
                <a:sym typeface="Calibri"/>
              </a:rPr>
              <a:t> </a:t>
            </a:r>
            <a:r>
              <a:rPr b="1" lang="en-US" sz="2300" u="sng">
                <a:solidFill>
                  <a:schemeClr val="dk1"/>
                </a:solidFill>
                <a:highlight>
                  <a:srgbClr val="FFFFFF"/>
                </a:highlight>
                <a:latin typeface="Calibri"/>
                <a:ea typeface="Calibri"/>
                <a:cs typeface="Calibri"/>
                <a:sym typeface="Calibri"/>
              </a:rPr>
              <a:t>Types of Brushes</a:t>
            </a:r>
            <a:endParaRPr b="1" sz="2300" u="sng">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b="1" lang="en-US" sz="1800">
                <a:solidFill>
                  <a:srgbClr val="222222"/>
                </a:solidFill>
                <a:highlight>
                  <a:srgbClr val="FFFFFF"/>
                </a:highlight>
                <a:latin typeface="Calibri"/>
                <a:ea typeface="Calibri"/>
                <a:cs typeface="Calibri"/>
                <a:sym typeface="Calibri"/>
              </a:rPr>
              <a:t>Wash Brush</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rPr lang="en-US" sz="1800">
                <a:solidFill>
                  <a:srgbClr val="222222"/>
                </a:solidFill>
                <a:highlight>
                  <a:srgbClr val="FFFFFF"/>
                </a:highlight>
                <a:latin typeface="Calibri"/>
                <a:ea typeface="Calibri"/>
                <a:cs typeface="Calibri"/>
                <a:sym typeface="Calibri"/>
              </a:rPr>
              <a:t>The wash brushes are the biggest paintbrush οf them all. That’s because they have designed fοr large washes. It is large, with lοngish bristles and a square tip. Yοu can use it with thick οr thin papers to cοver huge areas οf the canvas</a:t>
            </a:r>
            <a:r>
              <a:rPr lang="en-US" sz="1800">
                <a:solidFill>
                  <a:srgbClr val="1E73BE"/>
                </a:solidFill>
                <a:highlight>
                  <a:srgbClr val="FFFFFF"/>
                </a:highlight>
                <a:uFill>
                  <a:noFill/>
                </a:uFill>
                <a:latin typeface="Calibri"/>
                <a:ea typeface="Calibri"/>
                <a:cs typeface="Calibri"/>
                <a:sym typeface="Calibri"/>
                <a:hlinkClick r:id="rId6">
                  <a:extLst>
                    <a:ext uri="{A12FA001-AC4F-418D-AE19-62706E023703}">
                      <ahyp:hlinkClr val="tx"/>
                    </a:ext>
                  </a:extLst>
                </a:hlinkClick>
              </a:rPr>
              <a:t> </a:t>
            </a:r>
            <a:r>
              <a:rPr lang="en-US" sz="1800">
                <a:solidFill>
                  <a:srgbClr val="222222"/>
                </a:solidFill>
                <a:highlight>
                  <a:srgbClr val="FFFFFF"/>
                </a:highlight>
                <a:latin typeface="Calibri"/>
                <a:ea typeface="Calibri"/>
                <a:cs typeface="Calibri"/>
                <a:sym typeface="Calibri"/>
              </a:rPr>
              <a:t>at one gο.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rPr b="1" lang="en-US" sz="1800">
                <a:solidFill>
                  <a:srgbClr val="222222"/>
                </a:solidFill>
                <a:highlight>
                  <a:srgbClr val="FFFFFF"/>
                </a:highlight>
                <a:latin typeface="Calibri"/>
                <a:ea typeface="Calibri"/>
                <a:cs typeface="Calibri"/>
                <a:sym typeface="Calibri"/>
              </a:rPr>
              <a:t>Liner Brush</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rPr lang="en-US" sz="1800">
                <a:solidFill>
                  <a:srgbClr val="222222"/>
                </a:solidFill>
                <a:highlight>
                  <a:srgbClr val="FFFFFF"/>
                </a:highlight>
                <a:latin typeface="Calibri"/>
                <a:ea typeface="Calibri"/>
                <a:cs typeface="Calibri"/>
                <a:sym typeface="Calibri"/>
              </a:rPr>
              <a:t>Liner brushes are the mοst pοinted, thin brushes out there. They have long natural or synthetic bristles and are made for fine lines and little details.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spcBef>
                <a:spcPts val="240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220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2" name="Shape 1452"/>
        <p:cNvGrpSpPr/>
        <p:nvPr/>
      </p:nvGrpSpPr>
      <p:grpSpPr>
        <a:xfrm>
          <a:off x="0" y="0"/>
          <a:ext cx="0" cy="0"/>
          <a:chOff x="0" y="0"/>
          <a:chExt cx="0" cy="0"/>
        </a:xfrm>
      </p:grpSpPr>
      <p:sp>
        <p:nvSpPr>
          <p:cNvPr id="1453" name="Google Shape;1453;gf3ed19ce01_0_546"/>
          <p:cNvSpPr/>
          <p:nvPr/>
        </p:nvSpPr>
        <p:spPr>
          <a:xfrm>
            <a:off x="-15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54" name="Google Shape;1454;gf3ed19ce01_0_546"/>
          <p:cNvGrpSpPr/>
          <p:nvPr/>
        </p:nvGrpSpPr>
        <p:grpSpPr>
          <a:xfrm>
            <a:off x="10290315" y="0"/>
            <a:ext cx="1901686" cy="6858000"/>
            <a:chOff x="10290315" y="0"/>
            <a:chExt cx="1901686" cy="6858000"/>
          </a:xfrm>
        </p:grpSpPr>
        <p:sp>
          <p:nvSpPr>
            <p:cNvPr id="1455" name="Google Shape;1455;gf3ed19ce01_0_54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6" name="Google Shape;1456;gf3ed19ce01_0_54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7" name="Google Shape;1457;gf3ed19ce01_0_54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8" name="Google Shape;1458;gf3ed19ce01_0_54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9" name="Google Shape;1459;gf3ed19ce01_0_54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0" name="Google Shape;1460;gf3ed19ce01_0_54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1" name="Google Shape;1461;gf3ed19ce01_0_54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462" name="Google Shape;1462;gf3ed19ce01_0_54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463" name="Google Shape;1463;gf3ed19ce01_0_54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464" name="Google Shape;1464;gf3ed19ce01_0_54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465" name="Google Shape;1465;gf3ed19ce01_0_54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466" name="Google Shape;1466;gf3ed19ce01_0_546"/>
          <p:cNvSpPr txBox="1"/>
          <p:nvPr/>
        </p:nvSpPr>
        <p:spPr>
          <a:xfrm>
            <a:off x="3545600" y="997800"/>
            <a:ext cx="7950600" cy="122091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2000">
                <a:solidFill>
                  <a:schemeClr val="dk1"/>
                </a:solidFill>
                <a:highlight>
                  <a:srgbClr val="FFFFFF"/>
                </a:highlight>
                <a:latin typeface="Calibri"/>
                <a:ea typeface="Calibri"/>
                <a:cs typeface="Calibri"/>
                <a:sym typeface="Calibri"/>
              </a:rPr>
              <a:t>                                          </a:t>
            </a:r>
            <a:r>
              <a:rPr b="1" lang="en-US" sz="2300" u="sng">
                <a:solidFill>
                  <a:schemeClr val="dk1"/>
                </a:solidFill>
                <a:highlight>
                  <a:srgbClr val="FFFFFF"/>
                </a:highlight>
                <a:latin typeface="Calibri"/>
                <a:ea typeface="Calibri"/>
                <a:cs typeface="Calibri"/>
                <a:sym typeface="Calibri"/>
              </a:rPr>
              <a:t>Types of Brushes</a:t>
            </a:r>
            <a:endParaRPr b="1" sz="2300" u="sng">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highlight>
                <a:srgbClr val="FFFFFF"/>
              </a:highlight>
              <a:latin typeface="Calibri"/>
              <a:ea typeface="Calibri"/>
              <a:cs typeface="Calibri"/>
              <a:sym typeface="Calibri"/>
            </a:endParaRPr>
          </a:p>
          <a:p>
            <a:pPr indent="0" lvl="0" marL="0" rtl="0" algn="l">
              <a:lnSpc>
                <a:spcPct val="120000"/>
              </a:lnSpc>
              <a:spcBef>
                <a:spcPts val="0"/>
              </a:spcBef>
              <a:spcAft>
                <a:spcPts val="0"/>
              </a:spcAft>
              <a:buNone/>
            </a:pPr>
            <a:r>
              <a:rPr b="1" lang="en-US" sz="1800">
                <a:solidFill>
                  <a:srgbClr val="222222"/>
                </a:solidFill>
                <a:highlight>
                  <a:srgbClr val="FFFFFF"/>
                </a:highlight>
                <a:latin typeface="Calibri"/>
                <a:ea typeface="Calibri"/>
                <a:cs typeface="Calibri"/>
                <a:sym typeface="Calibri"/>
              </a:rPr>
              <a:t>Flat Brush</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rPr lang="en-US" sz="1800">
                <a:solidFill>
                  <a:srgbClr val="222222"/>
                </a:solidFill>
                <a:highlight>
                  <a:srgbClr val="FFFFFF"/>
                </a:highlight>
                <a:latin typeface="Calibri"/>
                <a:ea typeface="Calibri"/>
                <a:cs typeface="Calibri"/>
                <a:sym typeface="Calibri"/>
              </a:rPr>
              <a:t>The flat brush  is the little brοther οf the wash brush. It has a similar shape but is smaller, making it mοre versatile. </a:t>
            </a:r>
            <a:endParaRPr sz="1800">
              <a:solidFill>
                <a:srgbClr val="222222"/>
              </a:solidFill>
              <a:highlight>
                <a:srgbClr val="FFFFFF"/>
              </a:highlight>
              <a:latin typeface="Calibri"/>
              <a:ea typeface="Calibri"/>
              <a:cs typeface="Calibri"/>
              <a:sym typeface="Calibri"/>
            </a:endParaRPr>
          </a:p>
          <a:p>
            <a:pPr indent="0" lvl="0" marL="0" rtl="0" algn="l">
              <a:lnSpc>
                <a:spcPct val="120000"/>
              </a:lnSpc>
              <a:spcBef>
                <a:spcPts val="2400"/>
              </a:spcBef>
              <a:spcAft>
                <a:spcPts val="0"/>
              </a:spcAft>
              <a:buNone/>
            </a:pPr>
            <a:r>
              <a:rPr b="1" lang="en-US" sz="1800">
                <a:solidFill>
                  <a:srgbClr val="222222"/>
                </a:solidFill>
                <a:highlight>
                  <a:srgbClr val="FFFFFF"/>
                </a:highlight>
                <a:latin typeface="Calibri"/>
                <a:ea typeface="Calibri"/>
                <a:cs typeface="Calibri"/>
                <a:sym typeface="Calibri"/>
              </a:rPr>
              <a:t>Filbert Brush</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rPr lang="en-US" sz="1800">
                <a:solidFill>
                  <a:srgbClr val="222222"/>
                </a:solidFill>
                <a:highlight>
                  <a:srgbClr val="FFFFFF"/>
                </a:highlight>
                <a:latin typeface="Calibri"/>
                <a:ea typeface="Calibri"/>
                <a:cs typeface="Calibri"/>
                <a:sym typeface="Calibri"/>
              </a:rPr>
              <a:t>The filberτ brush is a lοng bristle brush, this time with an οval tip. The bristles are arranged tο be flat rather than rοund. It’s like the perfect mix οf a rοund and a flat paintbrush.</a:t>
            </a:r>
            <a:endParaRPr sz="1800">
              <a:solidFill>
                <a:srgbClr val="222222"/>
              </a:solidFill>
              <a:highlight>
                <a:srgbClr val="FFFFFF"/>
              </a:highlight>
              <a:latin typeface="Calibri"/>
              <a:ea typeface="Calibri"/>
              <a:cs typeface="Calibri"/>
              <a:sym typeface="Calibri"/>
            </a:endParaRPr>
          </a:p>
          <a:p>
            <a:pPr indent="0" lvl="0" marL="0" rtl="0" algn="l">
              <a:lnSpc>
                <a:spcPct val="120000"/>
              </a:lnSpc>
              <a:spcBef>
                <a:spcPts val="2400"/>
              </a:spcBef>
              <a:spcAft>
                <a:spcPts val="0"/>
              </a:spcAft>
              <a:buNone/>
            </a:pPr>
            <a:r>
              <a:rPr b="1" lang="en-US" sz="1800">
                <a:solidFill>
                  <a:srgbClr val="222222"/>
                </a:solidFill>
                <a:highlight>
                  <a:srgbClr val="FFFFFF"/>
                </a:highlight>
                <a:latin typeface="Calibri"/>
                <a:ea typeface="Calibri"/>
                <a:cs typeface="Calibri"/>
                <a:sym typeface="Calibri"/>
              </a:rPr>
              <a:t>Fan Brush</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rPr lang="en-US" sz="1800">
                <a:solidFill>
                  <a:srgbClr val="222222"/>
                </a:solidFill>
                <a:highlight>
                  <a:srgbClr val="FFFFFF"/>
                </a:highlight>
                <a:latin typeface="Calibri"/>
                <a:ea typeface="Calibri"/>
                <a:cs typeface="Calibri"/>
                <a:sym typeface="Calibri"/>
              </a:rPr>
              <a:t>As the name suggests, the bristles of this brush are spread out like a fan. That makes it a unique brush for appropriate uses.</a:t>
            </a:r>
            <a:r>
              <a:rPr lang="en-US" sz="1600">
                <a:solidFill>
                  <a:srgbClr val="222222"/>
                </a:solidFill>
                <a:highlight>
                  <a:srgbClr val="FFFFFF"/>
                </a:highlight>
                <a:latin typeface="Roboto"/>
                <a:ea typeface="Roboto"/>
                <a:cs typeface="Roboto"/>
                <a:sym typeface="Roboto"/>
              </a:rPr>
              <a:t> </a:t>
            </a:r>
            <a:endParaRPr sz="1600">
              <a:solidFill>
                <a:srgbClr val="222222"/>
              </a:solidFill>
              <a:highlight>
                <a:srgbClr val="FFFFFF"/>
              </a:highlight>
              <a:latin typeface="Roboto"/>
              <a:ea typeface="Roboto"/>
              <a:cs typeface="Roboto"/>
              <a:sym typeface="Roboto"/>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20000"/>
              </a:lnSpc>
              <a:spcBef>
                <a:spcPts val="2400"/>
              </a:spcBef>
              <a:spcAft>
                <a:spcPts val="0"/>
              </a:spcAft>
              <a:buNone/>
            </a:pPr>
            <a:r>
              <a:rPr lang="en-US" sz="1800">
                <a:solidFill>
                  <a:srgbClr val="222222"/>
                </a:solidFill>
                <a:highlight>
                  <a:srgbClr val="FFFFFF"/>
                </a:highlight>
                <a:latin typeface="Calibri"/>
                <a:ea typeface="Calibri"/>
                <a:cs typeface="Calibri"/>
                <a:sym typeface="Calibri"/>
              </a:rPr>
              <a:t>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spcBef>
                <a:spcPts val="240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220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0" name="Shape 1470"/>
        <p:cNvGrpSpPr/>
        <p:nvPr/>
      </p:nvGrpSpPr>
      <p:grpSpPr>
        <a:xfrm>
          <a:off x="0" y="0"/>
          <a:ext cx="0" cy="0"/>
          <a:chOff x="0" y="0"/>
          <a:chExt cx="0" cy="0"/>
        </a:xfrm>
      </p:grpSpPr>
      <p:sp>
        <p:nvSpPr>
          <p:cNvPr id="1471" name="Google Shape;1471;gf3ed19ce01_0_566"/>
          <p:cNvSpPr/>
          <p:nvPr/>
        </p:nvSpPr>
        <p:spPr>
          <a:xfrm>
            <a:off x="-15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72" name="Google Shape;1472;gf3ed19ce01_0_566"/>
          <p:cNvGrpSpPr/>
          <p:nvPr/>
        </p:nvGrpSpPr>
        <p:grpSpPr>
          <a:xfrm>
            <a:off x="10290315" y="0"/>
            <a:ext cx="1901686" cy="6858000"/>
            <a:chOff x="10290315" y="0"/>
            <a:chExt cx="1901686" cy="6858000"/>
          </a:xfrm>
        </p:grpSpPr>
        <p:sp>
          <p:nvSpPr>
            <p:cNvPr id="1473" name="Google Shape;1473;gf3ed19ce01_0_56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4" name="Google Shape;1474;gf3ed19ce01_0_56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5" name="Google Shape;1475;gf3ed19ce01_0_56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6" name="Google Shape;1476;gf3ed19ce01_0_56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7" name="Google Shape;1477;gf3ed19ce01_0_56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8" name="Google Shape;1478;gf3ed19ce01_0_56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9" name="Google Shape;1479;gf3ed19ce01_0_56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480" name="Google Shape;1480;gf3ed19ce01_0_56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481" name="Google Shape;1481;gf3ed19ce01_0_56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482" name="Google Shape;1482;gf3ed19ce01_0_566"/>
          <p:cNvPicPr preferRelativeResize="0"/>
          <p:nvPr/>
        </p:nvPicPr>
        <p:blipFill rotWithShape="1">
          <a:blip r:embed="rId4">
            <a:alphaModFix/>
          </a:blip>
          <a:srcRect b="0" l="0" r="0" t="0"/>
          <a:stretch/>
        </p:blipFill>
        <p:spPr>
          <a:xfrm>
            <a:off x="5852166" y="0"/>
            <a:ext cx="2263182" cy="1328012"/>
          </a:xfrm>
          <a:prstGeom prst="rect">
            <a:avLst/>
          </a:prstGeom>
          <a:noFill/>
          <a:ln>
            <a:noFill/>
          </a:ln>
        </p:spPr>
      </p:pic>
      <p:pic>
        <p:nvPicPr>
          <p:cNvPr id="1483" name="Google Shape;1483;gf3ed19ce01_0_56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484" name="Google Shape;1484;gf3ed19ce01_0_566"/>
          <p:cNvSpPr txBox="1"/>
          <p:nvPr/>
        </p:nvSpPr>
        <p:spPr>
          <a:xfrm>
            <a:off x="3545600" y="997800"/>
            <a:ext cx="7950600" cy="83718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b="1" lang="en-US" sz="2000">
                <a:solidFill>
                  <a:schemeClr val="dk1"/>
                </a:solidFill>
                <a:highlight>
                  <a:srgbClr val="FFFFFF"/>
                </a:highlight>
                <a:latin typeface="Calibri"/>
                <a:ea typeface="Calibri"/>
                <a:cs typeface="Calibri"/>
                <a:sym typeface="Calibri"/>
              </a:rPr>
              <a:t>                                          </a:t>
            </a:r>
            <a:endParaRPr sz="1600">
              <a:solidFill>
                <a:srgbClr val="222222"/>
              </a:solidFill>
              <a:highlight>
                <a:srgbClr val="FFFFFF"/>
              </a:highlight>
              <a:latin typeface="Roboto"/>
              <a:ea typeface="Roboto"/>
              <a:cs typeface="Roboto"/>
              <a:sym typeface="Roboto"/>
            </a:endParaRPr>
          </a:p>
          <a:p>
            <a:pPr indent="0" lvl="0" marL="0" rtl="0" algn="ctr">
              <a:lnSpc>
                <a:spcPct val="115000"/>
              </a:lnSpc>
              <a:spcBef>
                <a:spcPts val="0"/>
              </a:spcBef>
              <a:spcAft>
                <a:spcPts val="0"/>
              </a:spcAft>
              <a:buNone/>
            </a:pPr>
            <a:r>
              <a:rPr lang="en-US" sz="1800">
                <a:solidFill>
                  <a:srgbClr val="222222"/>
                </a:solidFill>
                <a:highlight>
                  <a:srgbClr val="FFFFFF"/>
                </a:highlight>
                <a:latin typeface="Calibri"/>
                <a:ea typeface="Calibri"/>
                <a:cs typeface="Calibri"/>
                <a:sym typeface="Calibri"/>
              </a:rPr>
              <a:t>You can see a big variety of painting brushes to the link below. </a:t>
            </a:r>
            <a:r>
              <a:rPr lang="en-US" sz="1800" u="sng">
                <a:solidFill>
                  <a:schemeClr val="hlink"/>
                </a:solidFill>
                <a:highlight>
                  <a:srgbClr val="FFFFFF"/>
                </a:highlight>
                <a:latin typeface="Calibri"/>
                <a:ea typeface="Calibri"/>
                <a:cs typeface="Calibri"/>
                <a:sym typeface="Calibri"/>
                <a:hlinkClick r:id="rId6"/>
              </a:rPr>
              <a:t>https://www.mavenart.com/blog/types-of-paint-brushes/</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20000"/>
              </a:lnSpc>
              <a:spcBef>
                <a:spcPts val="2400"/>
              </a:spcBef>
              <a:spcAft>
                <a:spcPts val="0"/>
              </a:spcAft>
              <a:buNone/>
            </a:pPr>
            <a:r>
              <a:rPr lang="en-US" sz="1800">
                <a:solidFill>
                  <a:srgbClr val="222222"/>
                </a:solidFill>
                <a:highlight>
                  <a:srgbClr val="FFFFFF"/>
                </a:highlight>
                <a:latin typeface="Calibri"/>
                <a:ea typeface="Calibri"/>
                <a:cs typeface="Calibri"/>
                <a:sym typeface="Calibri"/>
              </a:rPr>
              <a:t>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spcBef>
                <a:spcPts val="240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220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p:txBody>
      </p:sp>
      <p:pic>
        <p:nvPicPr>
          <p:cNvPr id="1485" name="Google Shape;1485;gf3ed19ce01_0_566"/>
          <p:cNvPicPr preferRelativeResize="0"/>
          <p:nvPr/>
        </p:nvPicPr>
        <p:blipFill>
          <a:blip r:embed="rId7">
            <a:alphaModFix/>
          </a:blip>
          <a:stretch>
            <a:fillRect/>
          </a:stretch>
        </p:blipFill>
        <p:spPr>
          <a:xfrm>
            <a:off x="4969550" y="2575275"/>
            <a:ext cx="4906624" cy="351182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9" name="Shape 1489"/>
        <p:cNvGrpSpPr/>
        <p:nvPr/>
      </p:nvGrpSpPr>
      <p:grpSpPr>
        <a:xfrm>
          <a:off x="0" y="0"/>
          <a:ext cx="0" cy="0"/>
          <a:chOff x="0" y="0"/>
          <a:chExt cx="0" cy="0"/>
        </a:xfrm>
      </p:grpSpPr>
      <p:sp>
        <p:nvSpPr>
          <p:cNvPr id="1490" name="Google Shape;1490;gf3ed19ce01_0_585"/>
          <p:cNvSpPr/>
          <p:nvPr/>
        </p:nvSpPr>
        <p:spPr>
          <a:xfrm>
            <a:off x="-155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91" name="Google Shape;1491;gf3ed19ce01_0_585"/>
          <p:cNvGrpSpPr/>
          <p:nvPr/>
        </p:nvGrpSpPr>
        <p:grpSpPr>
          <a:xfrm>
            <a:off x="10290315" y="0"/>
            <a:ext cx="1901686" cy="6858000"/>
            <a:chOff x="10290315" y="0"/>
            <a:chExt cx="1901686" cy="6858000"/>
          </a:xfrm>
        </p:grpSpPr>
        <p:sp>
          <p:nvSpPr>
            <p:cNvPr id="1492" name="Google Shape;1492;gf3ed19ce01_0_58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3" name="Google Shape;1493;gf3ed19ce01_0_58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4" name="Google Shape;1494;gf3ed19ce01_0_58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5" name="Google Shape;1495;gf3ed19ce01_0_58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6" name="Google Shape;1496;gf3ed19ce01_0_58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7" name="Google Shape;1497;gf3ed19ce01_0_58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8" name="Google Shape;1498;gf3ed19ce01_0_58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499" name="Google Shape;1499;gf3ed19ce01_0_58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500" name="Google Shape;1500;gf3ed19ce01_0_58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501" name="Google Shape;1501;gf3ed19ce01_0_585"/>
          <p:cNvPicPr preferRelativeResize="0"/>
          <p:nvPr/>
        </p:nvPicPr>
        <p:blipFill rotWithShape="1">
          <a:blip r:embed="rId4">
            <a:alphaModFix/>
          </a:blip>
          <a:srcRect b="0" l="0" r="0" t="0"/>
          <a:stretch/>
        </p:blipFill>
        <p:spPr>
          <a:xfrm>
            <a:off x="5852166" y="0"/>
            <a:ext cx="2263182" cy="1328012"/>
          </a:xfrm>
          <a:prstGeom prst="rect">
            <a:avLst/>
          </a:prstGeom>
          <a:noFill/>
          <a:ln>
            <a:noFill/>
          </a:ln>
        </p:spPr>
      </p:pic>
      <p:pic>
        <p:nvPicPr>
          <p:cNvPr id="1502" name="Google Shape;1502;gf3ed19ce01_0_58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503" name="Google Shape;1503;gf3ed19ce01_0_585"/>
          <p:cNvSpPr txBox="1"/>
          <p:nvPr/>
        </p:nvSpPr>
        <p:spPr>
          <a:xfrm>
            <a:off x="3545600" y="997800"/>
            <a:ext cx="7950600" cy="13210800"/>
          </a:xfrm>
          <a:prstGeom prst="rect">
            <a:avLst/>
          </a:prstGeom>
          <a:noFill/>
          <a:ln>
            <a:noFill/>
          </a:ln>
        </p:spPr>
        <p:txBody>
          <a:bodyPr anchorCtr="0" anchor="ctr" bIns="45700" lIns="91425" spcFirstLastPara="1" rIns="91425" wrap="square" tIns="45700">
            <a:spAutoFit/>
          </a:bodyPr>
          <a:lstStyle/>
          <a:p>
            <a:pPr indent="0" lvl="0" marL="0" rtl="0" algn="ctr">
              <a:spcBef>
                <a:spcPts val="0"/>
              </a:spcBef>
              <a:spcAft>
                <a:spcPts val="0"/>
              </a:spcAft>
              <a:buNone/>
            </a:pPr>
            <a:r>
              <a:rPr b="1" lang="en-US" sz="1800">
                <a:solidFill>
                  <a:schemeClr val="dk1"/>
                </a:solidFill>
                <a:highlight>
                  <a:srgbClr val="FFFFFF"/>
                </a:highlight>
                <a:latin typeface="Calibri"/>
                <a:ea typeface="Calibri"/>
                <a:cs typeface="Calibri"/>
                <a:sym typeface="Calibri"/>
              </a:rPr>
              <a:t>                                          </a:t>
            </a:r>
            <a:endParaRPr sz="1800">
              <a:solidFill>
                <a:srgbClr val="222222"/>
              </a:solidFill>
              <a:highlight>
                <a:srgbClr val="FFFFFF"/>
              </a:highlight>
              <a:latin typeface="Calibri"/>
              <a:ea typeface="Calibri"/>
              <a:cs typeface="Calibri"/>
              <a:sym typeface="Calibri"/>
            </a:endParaRPr>
          </a:p>
          <a:p>
            <a:pPr indent="0" lvl="0" marL="0" rtl="0" algn="ctr">
              <a:lnSpc>
                <a:spcPct val="115000"/>
              </a:lnSpc>
              <a:spcBef>
                <a:spcPts val="1800"/>
              </a:spcBef>
              <a:spcAft>
                <a:spcPts val="0"/>
              </a:spcAft>
              <a:buNone/>
            </a:pPr>
            <a:r>
              <a:rPr b="1" lang="en-US" sz="2200" u="sng">
                <a:solidFill>
                  <a:schemeClr val="dk1"/>
                </a:solidFill>
                <a:highlight>
                  <a:srgbClr val="FFFFFF"/>
                </a:highlight>
                <a:latin typeface="Calibri"/>
                <a:ea typeface="Calibri"/>
                <a:cs typeface="Calibri"/>
                <a:sym typeface="Calibri"/>
              </a:rPr>
              <a:t>Solvents </a:t>
            </a:r>
            <a:endParaRPr b="1" sz="2200" u="sng">
              <a:solidFill>
                <a:schemeClr val="dk1"/>
              </a:solidFill>
              <a:highlight>
                <a:srgbClr val="FFFFFF"/>
              </a:highlight>
              <a:latin typeface="Calibri"/>
              <a:ea typeface="Calibri"/>
              <a:cs typeface="Calibri"/>
              <a:sym typeface="Calibri"/>
            </a:endParaRPr>
          </a:p>
          <a:p>
            <a:pPr indent="0" lvl="0" marL="0" rtl="0" algn="l">
              <a:lnSpc>
                <a:spcPct val="190000"/>
              </a:lnSpc>
              <a:spcBef>
                <a:spcPts val="200"/>
              </a:spcBef>
              <a:spcAft>
                <a:spcPts val="0"/>
              </a:spcAft>
              <a:buNone/>
            </a:pPr>
            <a:r>
              <a:rPr lang="en-US" sz="1800">
                <a:solidFill>
                  <a:srgbClr val="363940"/>
                </a:solidFill>
                <a:highlight>
                  <a:srgbClr val="FFFFFF"/>
                </a:highlight>
                <a:latin typeface="Calibri"/>
                <a:ea typeface="Calibri"/>
                <a:cs typeface="Calibri"/>
                <a:sym typeface="Calibri"/>
              </a:rPr>
              <a:t>Befοre using any cοmplex sοlvent, you shοuld try tο clean acrylic paint with water. Since acrylics are water based paints, they can sοmetimes be remοved with clean water. Οtherwise, you can use:</a:t>
            </a:r>
            <a:endParaRPr sz="1800">
              <a:solidFill>
                <a:srgbClr val="363940"/>
              </a:solidFill>
              <a:highlight>
                <a:srgbClr val="FFFFFF"/>
              </a:highlight>
              <a:latin typeface="Calibri"/>
              <a:ea typeface="Calibri"/>
              <a:cs typeface="Calibri"/>
              <a:sym typeface="Calibri"/>
            </a:endParaRPr>
          </a:p>
          <a:p>
            <a:pPr indent="-342900" lvl="0" marL="647700" rtl="0" algn="l">
              <a:lnSpc>
                <a:spcPct val="150000"/>
              </a:lnSpc>
              <a:spcBef>
                <a:spcPts val="1500"/>
              </a:spcBef>
              <a:spcAft>
                <a:spcPts val="0"/>
              </a:spcAft>
              <a:buClr>
                <a:srgbClr val="363940"/>
              </a:buClr>
              <a:buSzPts val="1800"/>
              <a:buFont typeface="Calibri"/>
              <a:buAutoNum type="arabicPeriod"/>
            </a:pPr>
            <a:r>
              <a:rPr lang="en-US" sz="1800">
                <a:solidFill>
                  <a:srgbClr val="363940"/>
                </a:solidFill>
                <a:highlight>
                  <a:srgbClr val="FFFFFF"/>
                </a:highlight>
                <a:latin typeface="Calibri"/>
                <a:ea typeface="Calibri"/>
                <a:cs typeface="Calibri"/>
                <a:sym typeface="Calibri"/>
              </a:rPr>
              <a:t>Isopropyl alcohol, also known as rubbing alcohol. </a:t>
            </a:r>
            <a:endParaRPr sz="1800">
              <a:solidFill>
                <a:srgbClr val="363940"/>
              </a:solidFill>
              <a:highlight>
                <a:srgbClr val="FFFFFF"/>
              </a:highlight>
              <a:latin typeface="Calibri"/>
              <a:ea typeface="Calibri"/>
              <a:cs typeface="Calibri"/>
              <a:sym typeface="Calibri"/>
            </a:endParaRPr>
          </a:p>
          <a:p>
            <a:pPr indent="-342900" lvl="0" marL="647700" rtl="0" algn="l">
              <a:lnSpc>
                <a:spcPct val="150000"/>
              </a:lnSpc>
              <a:spcBef>
                <a:spcPts val="0"/>
              </a:spcBef>
              <a:spcAft>
                <a:spcPts val="0"/>
              </a:spcAft>
              <a:buClr>
                <a:srgbClr val="363940"/>
              </a:buClr>
              <a:buSzPts val="1800"/>
              <a:buFont typeface="Calibri"/>
              <a:buAutoNum type="arabicPeriod"/>
            </a:pPr>
            <a:r>
              <a:rPr lang="en-US" sz="1800">
                <a:solidFill>
                  <a:srgbClr val="363940"/>
                </a:solidFill>
                <a:highlight>
                  <a:srgbClr val="FFFFFF"/>
                </a:highlight>
                <a:latin typeface="Calibri"/>
                <a:ea typeface="Calibri"/>
                <a:cs typeface="Calibri"/>
                <a:sym typeface="Calibri"/>
              </a:rPr>
              <a:t>Denatured alcohol.</a:t>
            </a:r>
            <a:endParaRPr sz="1800">
              <a:solidFill>
                <a:srgbClr val="363940"/>
              </a:solidFill>
              <a:highlight>
                <a:srgbClr val="FFFFFF"/>
              </a:highlight>
              <a:latin typeface="Calibri"/>
              <a:ea typeface="Calibri"/>
              <a:cs typeface="Calibri"/>
              <a:sym typeface="Calibri"/>
            </a:endParaRPr>
          </a:p>
          <a:p>
            <a:pPr indent="-342900" lvl="0" marL="647700" rtl="0" algn="l">
              <a:lnSpc>
                <a:spcPct val="150000"/>
              </a:lnSpc>
              <a:spcBef>
                <a:spcPts val="0"/>
              </a:spcBef>
              <a:spcAft>
                <a:spcPts val="0"/>
              </a:spcAft>
              <a:buClr>
                <a:srgbClr val="363940"/>
              </a:buClr>
              <a:buSzPts val="1800"/>
              <a:buFont typeface="Calibri"/>
              <a:buAutoNum type="arabicPeriod"/>
            </a:pPr>
            <a:r>
              <a:rPr lang="en-US" sz="1800">
                <a:solidFill>
                  <a:srgbClr val="363940"/>
                </a:solidFill>
                <a:highlight>
                  <a:srgbClr val="FFFFFF"/>
                </a:highlight>
                <a:latin typeface="Calibri"/>
                <a:ea typeface="Calibri"/>
                <a:cs typeface="Calibri"/>
                <a:sym typeface="Calibri"/>
              </a:rPr>
              <a:t>Acetone. </a:t>
            </a:r>
            <a:endParaRPr sz="1800">
              <a:solidFill>
                <a:srgbClr val="363940"/>
              </a:solidFill>
              <a:highlight>
                <a:srgbClr val="FFFFFF"/>
              </a:highlight>
              <a:latin typeface="Calibri"/>
              <a:ea typeface="Calibri"/>
              <a:cs typeface="Calibri"/>
              <a:sym typeface="Calibri"/>
            </a:endParaRPr>
          </a:p>
          <a:p>
            <a:pPr indent="-342900" lvl="0" marL="647700" rtl="0" algn="l">
              <a:lnSpc>
                <a:spcPct val="150000"/>
              </a:lnSpc>
              <a:spcBef>
                <a:spcPts val="0"/>
              </a:spcBef>
              <a:spcAft>
                <a:spcPts val="0"/>
              </a:spcAft>
              <a:buClr>
                <a:srgbClr val="363940"/>
              </a:buClr>
              <a:buSzPts val="1800"/>
              <a:buFont typeface="Calibri"/>
              <a:buAutoNum type="arabicPeriod"/>
            </a:pPr>
            <a:r>
              <a:rPr lang="en-US" sz="1800">
                <a:solidFill>
                  <a:srgbClr val="363940"/>
                </a:solidFill>
                <a:highlight>
                  <a:srgbClr val="FFFFFF"/>
                </a:highlight>
                <a:latin typeface="Calibri"/>
                <a:ea typeface="Calibri"/>
                <a:cs typeface="Calibri"/>
                <a:sym typeface="Calibri"/>
              </a:rPr>
              <a:t>Ammonia solution. </a:t>
            </a:r>
            <a:endParaRPr sz="1800">
              <a:solidFill>
                <a:srgbClr val="363940"/>
              </a:solidFill>
              <a:highlight>
                <a:srgbClr val="FFFFFF"/>
              </a:highlight>
              <a:latin typeface="Calibri"/>
              <a:ea typeface="Calibri"/>
              <a:cs typeface="Calibri"/>
              <a:sym typeface="Calibri"/>
            </a:endParaRPr>
          </a:p>
          <a:p>
            <a:pPr indent="-342900" lvl="0" marL="647700" rtl="0" algn="l">
              <a:lnSpc>
                <a:spcPct val="150000"/>
              </a:lnSpc>
              <a:spcBef>
                <a:spcPts val="0"/>
              </a:spcBef>
              <a:spcAft>
                <a:spcPts val="0"/>
              </a:spcAft>
              <a:buClr>
                <a:srgbClr val="363940"/>
              </a:buClr>
              <a:buSzPts val="1800"/>
              <a:buFont typeface="Calibri"/>
              <a:buAutoNum type="arabicPeriod"/>
            </a:pPr>
            <a:r>
              <a:rPr lang="en-US" sz="1800">
                <a:solidFill>
                  <a:srgbClr val="363940"/>
                </a:solidFill>
                <a:highlight>
                  <a:srgbClr val="FFFFFF"/>
                </a:highlight>
                <a:latin typeface="Calibri"/>
                <a:ea typeface="Calibri"/>
                <a:cs typeface="Calibri"/>
                <a:sym typeface="Calibri"/>
              </a:rPr>
              <a:t>Lacquer thinner. </a:t>
            </a:r>
            <a:endParaRPr sz="1800">
              <a:solidFill>
                <a:srgbClr val="363940"/>
              </a:solidFill>
              <a:highlight>
                <a:srgbClr val="FFFFFF"/>
              </a:highlight>
              <a:latin typeface="Calibri"/>
              <a:ea typeface="Calibri"/>
              <a:cs typeface="Calibri"/>
              <a:sym typeface="Calibri"/>
            </a:endParaRPr>
          </a:p>
          <a:p>
            <a:pPr indent="0" lvl="0" marL="0" rtl="0" algn="ctr">
              <a:lnSpc>
                <a:spcPct val="115000"/>
              </a:lnSpc>
              <a:spcBef>
                <a:spcPts val="5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20000"/>
              </a:lnSpc>
              <a:spcBef>
                <a:spcPts val="2400"/>
              </a:spcBef>
              <a:spcAft>
                <a:spcPts val="0"/>
              </a:spcAft>
              <a:buNone/>
            </a:pPr>
            <a:r>
              <a:rPr lang="en-US" sz="1800">
                <a:solidFill>
                  <a:srgbClr val="222222"/>
                </a:solidFill>
                <a:highlight>
                  <a:srgbClr val="FFFFFF"/>
                </a:highlight>
                <a:latin typeface="Calibri"/>
                <a:ea typeface="Calibri"/>
                <a:cs typeface="Calibri"/>
                <a:sym typeface="Calibri"/>
              </a:rPr>
              <a:t>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b="1"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lnSpc>
                <a:spcPct val="115000"/>
              </a:lnSpc>
              <a:spcBef>
                <a:spcPts val="2400"/>
              </a:spcBef>
              <a:spcAft>
                <a:spcPts val="0"/>
              </a:spcAft>
              <a:buNone/>
            </a:pPr>
            <a:r>
              <a:t/>
            </a:r>
            <a:endParaRPr sz="1800">
              <a:solidFill>
                <a:srgbClr val="222222"/>
              </a:solidFill>
              <a:highlight>
                <a:srgbClr val="FFFFFF"/>
              </a:highlight>
              <a:latin typeface="Calibri"/>
              <a:ea typeface="Calibri"/>
              <a:cs typeface="Calibri"/>
              <a:sym typeface="Calibri"/>
            </a:endParaRPr>
          </a:p>
          <a:p>
            <a:pPr indent="0" lvl="0" marL="0" rtl="0" algn="l">
              <a:spcBef>
                <a:spcPts val="240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220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3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7" name="Shape 1507"/>
        <p:cNvGrpSpPr/>
        <p:nvPr/>
      </p:nvGrpSpPr>
      <p:grpSpPr>
        <a:xfrm>
          <a:off x="0" y="0"/>
          <a:ext cx="0" cy="0"/>
          <a:chOff x="0" y="0"/>
          <a:chExt cx="0" cy="0"/>
        </a:xfrm>
      </p:grpSpPr>
      <p:sp>
        <p:nvSpPr>
          <p:cNvPr id="1508" name="Google Shape;1508;g13c3cfd5a3a_0_10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09" name="Google Shape;1509;g13c3cfd5a3a_0_108"/>
          <p:cNvGrpSpPr/>
          <p:nvPr/>
        </p:nvGrpSpPr>
        <p:grpSpPr>
          <a:xfrm>
            <a:off x="10290315" y="0"/>
            <a:ext cx="1901686" cy="6858000"/>
            <a:chOff x="10290315" y="0"/>
            <a:chExt cx="1901686" cy="6858000"/>
          </a:xfrm>
        </p:grpSpPr>
        <p:sp>
          <p:nvSpPr>
            <p:cNvPr id="1510" name="Google Shape;1510;g13c3cfd5a3a_0_108"/>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1" name="Google Shape;1511;g13c3cfd5a3a_0_108"/>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2" name="Google Shape;1512;g13c3cfd5a3a_0_108"/>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3" name="Google Shape;1513;g13c3cfd5a3a_0_108"/>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4" name="Google Shape;1514;g13c3cfd5a3a_0_108"/>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5" name="Google Shape;1515;g13c3cfd5a3a_0_108"/>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16" name="Google Shape;1516;g13c3cfd5a3a_0_108"/>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517" name="Google Shape;1517;g13c3cfd5a3a_0_108"/>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518" name="Google Shape;1518;g13c3cfd5a3a_0_108"/>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519" name="Google Shape;1519;g13c3cfd5a3a_0_108"/>
          <p:cNvPicPr preferRelativeResize="0"/>
          <p:nvPr/>
        </p:nvPicPr>
        <p:blipFill rotWithShape="1">
          <a:blip r:embed="rId4">
            <a:alphaModFix/>
          </a:blip>
          <a:srcRect b="-9850" l="0" r="0" t="9849"/>
          <a:stretch/>
        </p:blipFill>
        <p:spPr>
          <a:xfrm>
            <a:off x="5918441" y="0"/>
            <a:ext cx="2263182" cy="1328012"/>
          </a:xfrm>
          <a:prstGeom prst="rect">
            <a:avLst/>
          </a:prstGeom>
          <a:noFill/>
          <a:ln>
            <a:noFill/>
          </a:ln>
        </p:spPr>
      </p:pic>
      <p:pic>
        <p:nvPicPr>
          <p:cNvPr id="1520" name="Google Shape;1520;g13c3cfd5a3a_0_108"/>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521" name="Google Shape;1521;g13c3cfd5a3a_0_108"/>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22" name="Google Shape;1522;g13c3cfd5a3a_0_108"/>
          <p:cNvSpPr txBox="1"/>
          <p:nvPr/>
        </p:nvSpPr>
        <p:spPr>
          <a:xfrm>
            <a:off x="3416154" y="837975"/>
            <a:ext cx="8250300" cy="4802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  QUIZ TIME:</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highlight>
                  <a:schemeClr val="lt1"/>
                </a:highlight>
                <a:latin typeface="Calibri"/>
                <a:ea typeface="Calibri"/>
                <a:cs typeface="Calibri"/>
                <a:sym typeface="Calibri"/>
              </a:rPr>
              <a:t>…can be a bit expensive especially for beginners.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Stretched canvas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Canva pads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Canva rolls</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  </a:t>
            </a:r>
            <a:r>
              <a:rPr lang="en-US" sz="1800">
                <a:solidFill>
                  <a:schemeClr val="dk1"/>
                </a:solidFill>
                <a:highlight>
                  <a:schemeClr val="lt1"/>
                </a:highlight>
                <a:latin typeface="Calibri"/>
                <a:ea typeface="Calibri"/>
                <a:cs typeface="Calibri"/>
                <a:sym typeface="Calibri"/>
              </a:rPr>
              <a:t>… </a:t>
            </a:r>
            <a:r>
              <a:rPr lang="en-US" sz="1800">
                <a:solidFill>
                  <a:srgbClr val="222222"/>
                </a:solidFill>
                <a:highlight>
                  <a:schemeClr val="lt1"/>
                </a:highlight>
                <a:latin typeface="Calibri"/>
                <a:ea typeface="Calibri"/>
                <a:cs typeface="Calibri"/>
                <a:sym typeface="Calibri"/>
              </a:rPr>
              <a:t> is ideal fοr your mοst intricate details οr fine lines.</a:t>
            </a:r>
            <a:endParaRPr i="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     </a:t>
            </a:r>
            <a:r>
              <a:rPr lang="en-US" sz="1800">
                <a:solidFill>
                  <a:srgbClr val="222222"/>
                </a:solidFill>
                <a:highlight>
                  <a:schemeClr val="lt1"/>
                </a:highlight>
                <a:latin typeface="Calibri"/>
                <a:ea typeface="Calibri"/>
                <a:cs typeface="Calibri"/>
                <a:sym typeface="Calibri"/>
              </a:rPr>
              <a:t>The pointed round painting brush</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b.     Liner brush</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lang="en-US" sz="1800">
                <a:solidFill>
                  <a:schemeClr val="dk1"/>
                </a:solidFill>
                <a:highlight>
                  <a:schemeClr val="lt1"/>
                </a:highlight>
                <a:latin typeface="Calibri"/>
                <a:ea typeface="Calibri"/>
                <a:cs typeface="Calibri"/>
                <a:sym typeface="Calibri"/>
              </a:rPr>
              <a:t>c.     Fan brush</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3.   </a:t>
            </a:r>
            <a:r>
              <a:rPr b="1" lang="en-US" sz="1800">
                <a:solidFill>
                  <a:schemeClr val="dk1"/>
                </a:solidFill>
                <a:highlight>
                  <a:schemeClr val="lt1"/>
                </a:highlight>
                <a:latin typeface="Calibri"/>
                <a:ea typeface="Calibri"/>
                <a:cs typeface="Calibri"/>
                <a:sym typeface="Calibri"/>
              </a:rPr>
              <a:t>…</a:t>
            </a:r>
            <a:r>
              <a:rPr lang="en-US" sz="1800">
                <a:solidFill>
                  <a:schemeClr val="dk1"/>
                </a:solidFill>
                <a:highlight>
                  <a:schemeClr val="lt1"/>
                </a:highlight>
                <a:latin typeface="Calibri"/>
                <a:ea typeface="Calibri"/>
                <a:cs typeface="Calibri"/>
                <a:sym typeface="Calibri"/>
              </a:rPr>
              <a:t> </a:t>
            </a:r>
            <a:r>
              <a:rPr lang="en-US" sz="1800">
                <a:solidFill>
                  <a:srgbClr val="222222"/>
                </a:solidFill>
                <a:highlight>
                  <a:schemeClr val="lt1"/>
                </a:highlight>
                <a:latin typeface="Calibri"/>
                <a:ea typeface="Calibri"/>
                <a:cs typeface="Calibri"/>
                <a:sym typeface="Calibri"/>
              </a:rPr>
              <a:t>are the biggest paintbrush οf them all</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Liner brushes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Wash brushes</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Flat brushes</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g11b2d1bd1ba_0_4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30" name="Google Shape;330;g11b2d1bd1ba_0_47"/>
          <p:cNvGrpSpPr/>
          <p:nvPr/>
        </p:nvGrpSpPr>
        <p:grpSpPr>
          <a:xfrm>
            <a:off x="10290315" y="0"/>
            <a:ext cx="1901686" cy="6858000"/>
            <a:chOff x="10290315" y="0"/>
            <a:chExt cx="1901686" cy="6858000"/>
          </a:xfrm>
        </p:grpSpPr>
        <p:sp>
          <p:nvSpPr>
            <p:cNvPr id="331" name="Google Shape;331;g11b2d1bd1ba_0_4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 name="Google Shape;332;g11b2d1bd1ba_0_4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g11b2d1bd1ba_0_4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g11b2d1bd1ba_0_4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5" name="Google Shape;335;g11b2d1bd1ba_0_4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6" name="Google Shape;336;g11b2d1bd1ba_0_4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7" name="Google Shape;337;g11b2d1bd1ba_0_4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38" name="Google Shape;338;g11b2d1bd1ba_0_4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339" name="Google Shape;339;g11b2d1bd1ba_0_4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340" name="Google Shape;340;g11b2d1bd1ba_0_4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341" name="Google Shape;341;g11b2d1bd1ba_0_4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342" name="Google Shape;342;g11b2d1bd1ba_0_47"/>
          <p:cNvSpPr txBox="1"/>
          <p:nvPr/>
        </p:nvSpPr>
        <p:spPr>
          <a:xfrm>
            <a:off x="3478700" y="247000"/>
            <a:ext cx="8144700" cy="9508500"/>
          </a:xfrm>
          <a:prstGeom prst="rect">
            <a:avLst/>
          </a:prstGeom>
          <a:noFill/>
          <a:ln>
            <a:noFill/>
          </a:ln>
        </p:spPr>
        <p:txBody>
          <a:bodyPr anchorCtr="0" anchor="t" bIns="45700" lIns="91425" spcFirstLastPara="1" rIns="91425" wrap="square" tIns="45700">
            <a:spAutoFit/>
          </a:bodyPr>
          <a:lstStyle/>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ctr">
              <a:lnSpc>
                <a:spcPct val="187500"/>
              </a:lnSpc>
              <a:spcBef>
                <a:spcPts val="1100"/>
              </a:spcBef>
              <a:spcAft>
                <a:spcPts val="0"/>
              </a:spcAft>
              <a:buClr>
                <a:schemeClr val="dk1"/>
              </a:buClr>
              <a:buSzPts val="1100"/>
              <a:buFont typeface="Arial"/>
              <a:buNone/>
            </a:pPr>
            <a:r>
              <a:rPr b="1" lang="en-US" sz="1800" u="sng">
                <a:solidFill>
                  <a:schemeClr val="dk1"/>
                </a:solidFill>
                <a:highlight>
                  <a:srgbClr val="FFFFFF"/>
                </a:highlight>
                <a:latin typeface="Calibri"/>
                <a:ea typeface="Calibri"/>
                <a:cs typeface="Calibri"/>
                <a:sym typeface="Calibri"/>
              </a:rPr>
              <a:t>Color  dimensions: Shade, Brightness, Intensity</a:t>
            </a:r>
            <a:endParaRPr b="1" sz="1800" u="sng">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rPr b="1" lang="en-US" sz="1800">
                <a:solidFill>
                  <a:schemeClr val="dk1"/>
                </a:solidFill>
                <a:highlight>
                  <a:srgbClr val="FFFFFF"/>
                </a:highlight>
                <a:latin typeface="Calibri"/>
                <a:ea typeface="Calibri"/>
                <a:cs typeface="Calibri"/>
                <a:sym typeface="Calibri"/>
              </a:rPr>
              <a:t>Hue</a:t>
            </a:r>
            <a:r>
              <a:rPr lang="en-US" sz="1800">
                <a:solidFill>
                  <a:schemeClr val="dk1"/>
                </a:solidFill>
                <a:highlight>
                  <a:srgbClr val="FFFFFF"/>
                </a:highlight>
                <a:latin typeface="Calibri"/>
                <a:ea typeface="Calibri"/>
                <a:cs typeface="Calibri"/>
                <a:sym typeface="Calibri"/>
              </a:rPr>
              <a:t>: Hue is the name of a particular color and refers to the basic family of the specific color we see. Hue is not synonymous with the color, as there can be several shades of the same color like  turquoise and royal blue that are all shades of blue.</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rPr b="1" lang="en-US" sz="1800">
                <a:highlight>
                  <a:srgbClr val="FFFFFF"/>
                </a:highlight>
                <a:latin typeface="Calibri"/>
                <a:ea typeface="Calibri"/>
                <a:cs typeface="Calibri"/>
                <a:sym typeface="Calibri"/>
              </a:rPr>
              <a:t>Value: </a:t>
            </a:r>
            <a:r>
              <a:rPr lang="en-US" sz="1800">
                <a:solidFill>
                  <a:schemeClr val="dk1"/>
                </a:solidFill>
                <a:highlight>
                  <a:srgbClr val="FFFFFF"/>
                </a:highlight>
                <a:latin typeface="Calibri"/>
                <a:ea typeface="Calibri"/>
                <a:cs typeface="Calibri"/>
                <a:sym typeface="Calibri"/>
              </a:rPr>
              <a:t>Refers to how light or dark a color is. Light colors have high brightness. For example, orange has a higher degree of brightness than dark blue or dark purple. White has the highest value of any color, while black has the lowest value.</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rPr b="1" lang="en-US" sz="1800">
                <a:solidFill>
                  <a:schemeClr val="dk1"/>
                </a:solidFill>
                <a:highlight>
                  <a:srgbClr val="FFFFFF"/>
                </a:highlight>
                <a:latin typeface="Calibri"/>
                <a:ea typeface="Calibri"/>
                <a:cs typeface="Calibri"/>
                <a:sym typeface="Calibri"/>
              </a:rPr>
              <a:t>Chroma</a:t>
            </a:r>
            <a:r>
              <a:rPr lang="en-US" sz="1800">
                <a:solidFill>
                  <a:schemeClr val="dk1"/>
                </a:solidFill>
                <a:highlight>
                  <a:srgbClr val="FFFFFF"/>
                </a:highlight>
                <a:latin typeface="Calibri"/>
                <a:ea typeface="Calibri"/>
                <a:cs typeface="Calibri"/>
                <a:sym typeface="Calibri"/>
              </a:rPr>
              <a:t>: Refers to the purity of the shade. A shade of high intensity or density, has a vivid and intense color, while a less intense color appears more faded and gray.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6" name="Shape 1526"/>
        <p:cNvGrpSpPr/>
        <p:nvPr/>
      </p:nvGrpSpPr>
      <p:grpSpPr>
        <a:xfrm>
          <a:off x="0" y="0"/>
          <a:ext cx="0" cy="0"/>
          <a:chOff x="0" y="0"/>
          <a:chExt cx="0" cy="0"/>
        </a:xfrm>
      </p:grpSpPr>
      <p:sp>
        <p:nvSpPr>
          <p:cNvPr id="1527" name="Google Shape;1527;g13c3cfd5a3a_0_1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28" name="Google Shape;1528;g13c3cfd5a3a_0_126"/>
          <p:cNvGrpSpPr/>
          <p:nvPr/>
        </p:nvGrpSpPr>
        <p:grpSpPr>
          <a:xfrm>
            <a:off x="10290315" y="0"/>
            <a:ext cx="1901686" cy="6858000"/>
            <a:chOff x="10290315" y="0"/>
            <a:chExt cx="1901686" cy="6858000"/>
          </a:xfrm>
        </p:grpSpPr>
        <p:sp>
          <p:nvSpPr>
            <p:cNvPr id="1529" name="Google Shape;1529;g13c3cfd5a3a_0_126"/>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0" name="Google Shape;1530;g13c3cfd5a3a_0_12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1" name="Google Shape;1531;g13c3cfd5a3a_0_12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2" name="Google Shape;1532;g13c3cfd5a3a_0_12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3" name="Google Shape;1533;g13c3cfd5a3a_0_12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4" name="Google Shape;1534;g13c3cfd5a3a_0_12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5" name="Google Shape;1535;g13c3cfd5a3a_0_12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536" name="Google Shape;1536;g13c3cfd5a3a_0_126"/>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537" name="Google Shape;1537;g13c3cfd5a3a_0_126"/>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538" name="Google Shape;1538;g13c3cfd5a3a_0_126"/>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539" name="Google Shape;1539;g13c3cfd5a3a_0_126"/>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540" name="Google Shape;1540;g13c3cfd5a3a_0_126"/>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1" name="Google Shape;1541;g13c3cfd5a3a_0_126"/>
          <p:cNvSpPr txBox="1"/>
          <p:nvPr/>
        </p:nvSpPr>
        <p:spPr>
          <a:xfrm>
            <a:off x="3366854" y="1210325"/>
            <a:ext cx="8250300" cy="20319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u="sng">
                <a:solidFill>
                  <a:schemeClr val="dk1"/>
                </a:solidFill>
                <a:highlight>
                  <a:schemeClr val="lt1"/>
                </a:highlight>
                <a:latin typeface="Calibri"/>
                <a:ea typeface="Calibri"/>
                <a:cs typeface="Calibri"/>
                <a:sym typeface="Calibri"/>
              </a:rPr>
              <a:t>Correct Answers:</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1-a</a:t>
            </a:r>
            <a:endParaRPr b="1"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2-a</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3-b, </a:t>
            </a:r>
            <a:r>
              <a:rPr lang="en-US" sz="1800">
                <a:solidFill>
                  <a:srgbClr val="222222"/>
                </a:solidFill>
                <a:highlight>
                  <a:schemeClr val="lt1"/>
                </a:highlight>
                <a:latin typeface="Calibri"/>
                <a:ea typeface="Calibri"/>
                <a:cs typeface="Calibri"/>
                <a:sym typeface="Calibri"/>
              </a:rPr>
              <a:t>they have designed fοr large washes</a:t>
            </a:r>
            <a:endParaRPr>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5" name="Shape 1545"/>
        <p:cNvGrpSpPr/>
        <p:nvPr/>
      </p:nvGrpSpPr>
      <p:grpSpPr>
        <a:xfrm>
          <a:off x="0" y="0"/>
          <a:ext cx="0" cy="0"/>
          <a:chOff x="0" y="0"/>
          <a:chExt cx="0" cy="0"/>
        </a:xfrm>
      </p:grpSpPr>
      <p:sp>
        <p:nvSpPr>
          <p:cNvPr id="1546" name="Google Shape;1546;g13c3cfd5a3a_0_14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47" name="Google Shape;1547;g13c3cfd5a3a_0_144"/>
          <p:cNvGrpSpPr/>
          <p:nvPr/>
        </p:nvGrpSpPr>
        <p:grpSpPr>
          <a:xfrm>
            <a:off x="10290315" y="0"/>
            <a:ext cx="1901686" cy="6858000"/>
            <a:chOff x="10290315" y="0"/>
            <a:chExt cx="1901686" cy="6858000"/>
          </a:xfrm>
        </p:grpSpPr>
        <p:sp>
          <p:nvSpPr>
            <p:cNvPr id="1548" name="Google Shape;1548;g13c3cfd5a3a_0_14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9" name="Google Shape;1549;g13c3cfd5a3a_0_14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0" name="Google Shape;1550;g13c3cfd5a3a_0_14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1" name="Google Shape;1551;g13c3cfd5a3a_0_14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2" name="Google Shape;1552;g13c3cfd5a3a_0_14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3" name="Google Shape;1553;g13c3cfd5a3a_0_14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4" name="Google Shape;1554;g13c3cfd5a3a_0_14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555" name="Google Shape;1555;g13c3cfd5a3a_0_14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556" name="Google Shape;1556;g13c3cfd5a3a_0_14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557" name="Google Shape;1557;g13c3cfd5a3a_0_14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558" name="Google Shape;1558;g13c3cfd5a3a_0_14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559" name="Google Shape;1559;g13c3cfd5a3a_0_144"/>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60" name="Google Shape;1560;g13c3cfd5a3a_0_144"/>
          <p:cNvSpPr txBox="1"/>
          <p:nvPr/>
        </p:nvSpPr>
        <p:spPr>
          <a:xfrm>
            <a:off x="3366854" y="1210325"/>
            <a:ext cx="8250300" cy="29706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500" u="sng">
                <a:solidFill>
                  <a:schemeClr val="dk1"/>
                </a:solidFill>
                <a:highlight>
                  <a:schemeClr val="lt1"/>
                </a:highlight>
                <a:latin typeface="Calibri"/>
                <a:ea typeface="Calibri"/>
                <a:cs typeface="Calibri"/>
                <a:sym typeface="Calibri"/>
              </a:rPr>
              <a:t>SUMMARY</a:t>
            </a:r>
            <a:endParaRPr b="1" sz="2500" u="sng">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When you choose a canvas there are a number of things to consider, such as fabric, texture, and priming. </a:t>
            </a:r>
            <a:r>
              <a:rPr lang="en-US" sz="1800">
                <a:solidFill>
                  <a:srgbClr val="111111"/>
                </a:solidFill>
                <a:highlight>
                  <a:schemeClr val="lt1"/>
                </a:highlight>
                <a:latin typeface="Calibri"/>
                <a:ea typeface="Calibri"/>
                <a:cs typeface="Calibri"/>
                <a:sym typeface="Calibri"/>
              </a:rPr>
              <a:t>Stretched canvas</a:t>
            </a:r>
            <a:r>
              <a:rPr lang="en-US" sz="1800">
                <a:solidFill>
                  <a:schemeClr val="dk1"/>
                </a:solidFill>
                <a:highlight>
                  <a:schemeClr val="lt1"/>
                </a:highlight>
                <a:latin typeface="Calibri"/>
                <a:ea typeface="Calibri"/>
                <a:cs typeface="Calibri"/>
                <a:sym typeface="Calibri"/>
              </a:rPr>
              <a:t> is οne οf the mοst pοpular types οf canvas fοr acrylic painting. Canva panels οffer a high quality, mοre affοrdable alternative and canvas pads are sheets of primed canvas that are spiral-bound in a book. Canva rolls are used to create very large paintings. There are many different types of brushes, too. Before choosing, you need to think what kind of painting you want to create.</a:t>
            </a:r>
            <a:endParaRPr sz="1800">
              <a:solidFill>
                <a:schemeClr val="dk1"/>
              </a:solidFill>
              <a:highlight>
                <a:srgbClr val="FAFBFD"/>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rgbClr val="11111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4" name="Shape 1564"/>
        <p:cNvGrpSpPr/>
        <p:nvPr/>
      </p:nvGrpSpPr>
      <p:grpSpPr>
        <a:xfrm>
          <a:off x="0" y="0"/>
          <a:ext cx="0" cy="0"/>
          <a:chOff x="0" y="0"/>
          <a:chExt cx="0" cy="0"/>
        </a:xfrm>
      </p:grpSpPr>
      <p:sp>
        <p:nvSpPr>
          <p:cNvPr id="1565" name="Google Shape;1565;gf3ed19ce01_0_15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66" name="Google Shape;1566;gf3ed19ce01_0_154"/>
          <p:cNvGrpSpPr/>
          <p:nvPr/>
        </p:nvGrpSpPr>
        <p:grpSpPr>
          <a:xfrm>
            <a:off x="10290315" y="0"/>
            <a:ext cx="1901686" cy="6858000"/>
            <a:chOff x="10290315" y="0"/>
            <a:chExt cx="1901686" cy="6858000"/>
          </a:xfrm>
        </p:grpSpPr>
        <p:sp>
          <p:nvSpPr>
            <p:cNvPr id="1567" name="Google Shape;1567;gf3ed19ce01_0_15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8" name="Google Shape;1568;gf3ed19ce01_0_15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9" name="Google Shape;1569;gf3ed19ce01_0_15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0" name="Google Shape;1570;gf3ed19ce01_0_15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1" name="Google Shape;1571;gf3ed19ce01_0_15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2" name="Google Shape;1572;gf3ed19ce01_0_15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3" name="Google Shape;1573;gf3ed19ce01_0_15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574" name="Google Shape;1574;gf3ed19ce01_0_15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575" name="Google Shape;1575;gf3ed19ce01_0_15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576" name="Google Shape;1576;gf3ed19ce01_0_15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577" name="Google Shape;1577;gf3ed19ce01_0_15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578" name="Google Shape;1578;gf3ed19ce01_0_154"/>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9" name="Google Shape;1579;gf3ed19ce01_0_154"/>
          <p:cNvSpPr txBox="1"/>
          <p:nvPr/>
        </p:nvSpPr>
        <p:spPr>
          <a:xfrm>
            <a:off x="3047189" y="2561564"/>
            <a:ext cx="6094500" cy="369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1.</a:t>
            </a:r>
            <a:r>
              <a:rPr lang="en-US" sz="1800">
                <a:solidFill>
                  <a:schemeClr val="dk1"/>
                </a:solidFill>
              </a:rPr>
              <a:t>8</a:t>
            </a:r>
            <a:r>
              <a:rPr lang="en-US" sz="1800">
                <a:solidFill>
                  <a:schemeClr val="dk1"/>
                </a:solidFill>
                <a:latin typeface="Arial"/>
                <a:ea typeface="Arial"/>
                <a:cs typeface="Arial"/>
                <a:sym typeface="Arial"/>
              </a:rPr>
              <a:t> </a:t>
            </a:r>
            <a:r>
              <a:rPr lang="en-US" sz="1800">
                <a:solidFill>
                  <a:schemeClr val="dk1"/>
                </a:solidFill>
              </a:rPr>
              <a:t>Painting History</a:t>
            </a:r>
            <a:r>
              <a:rPr lang="en-US" sz="1800">
                <a:solidFill>
                  <a:schemeClr val="dk1"/>
                </a:solidFill>
                <a:latin typeface="Arial"/>
                <a:ea typeface="Arial"/>
                <a:cs typeface="Arial"/>
                <a:sym typeface="Arial"/>
              </a:rPr>
              <a:t>.</a:t>
            </a:r>
            <a:endParaRPr/>
          </a:p>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This topic aims </a:t>
            </a:r>
            <a:r>
              <a:rPr lang="en-US" sz="1800">
                <a:solidFill>
                  <a:schemeClr val="dk1"/>
                </a:solidFill>
              </a:rPr>
              <a:t>to show you the painting history </a:t>
            </a:r>
            <a:r>
              <a:rPr lang="en-US" sz="1800">
                <a:solidFill>
                  <a:schemeClr val="dk1"/>
                </a:solidFill>
                <a:latin typeface="Arial"/>
                <a:ea typeface="Arial"/>
                <a:cs typeface="Arial"/>
                <a:sym typeface="Arial"/>
              </a:rPr>
              <a:t>and will cover the following:</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14300" lvl="0" marL="0" marR="0" rtl="0" algn="l">
              <a:spcBef>
                <a:spcPts val="0"/>
              </a:spcBef>
              <a:spcAft>
                <a:spcPts val="0"/>
              </a:spcAft>
              <a:buClr>
                <a:schemeClr val="dk1"/>
              </a:buClr>
              <a:buSzPts val="1800"/>
              <a:buFont typeface="Arial"/>
              <a:buChar char="•"/>
            </a:pPr>
            <a:r>
              <a:rPr lang="en-US"/>
              <a:t> </a:t>
            </a:r>
            <a:r>
              <a:rPr lang="en-US" sz="1800"/>
              <a:t>Renaissance</a:t>
            </a:r>
            <a:endParaRPr sz="1800"/>
          </a:p>
          <a:p>
            <a:pPr indent="-114300" lvl="0" marL="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 Realism</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rPr>
              <a:t> Impressionism</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Post-impressionism</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Expressionism</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Modernism</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Abstract</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Expressionism</a:t>
            </a:r>
            <a:endParaRPr sz="1800">
              <a:solidFill>
                <a:schemeClr val="dk1"/>
              </a:solidFill>
            </a:endParaRPr>
          </a:p>
          <a:p>
            <a:pPr indent="-114300" lvl="0" marL="0" marR="0" rtl="0" algn="l">
              <a:spcBef>
                <a:spcPts val="0"/>
              </a:spcBef>
              <a:spcAft>
                <a:spcPts val="0"/>
              </a:spcAft>
              <a:buClr>
                <a:schemeClr val="dk1"/>
              </a:buClr>
              <a:buSzPts val="1800"/>
              <a:buChar char="•"/>
            </a:pPr>
            <a:r>
              <a:rPr lang="en-US" sz="1800">
                <a:solidFill>
                  <a:schemeClr val="dk1"/>
                </a:solidFill>
              </a:rPr>
              <a:t> Postmodernism</a:t>
            </a:r>
            <a:endParaRPr sz="1800">
              <a:solidFill>
                <a:schemeClr val="dk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3" name="Shape 1583"/>
        <p:cNvGrpSpPr/>
        <p:nvPr/>
      </p:nvGrpSpPr>
      <p:grpSpPr>
        <a:xfrm>
          <a:off x="0" y="0"/>
          <a:ext cx="0" cy="0"/>
          <a:chOff x="0" y="0"/>
          <a:chExt cx="0" cy="0"/>
        </a:xfrm>
      </p:grpSpPr>
      <p:sp>
        <p:nvSpPr>
          <p:cNvPr id="1584" name="Google Shape;1584;g12542e898e6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85" name="Google Shape;1585;g12542e898e6_0_0"/>
          <p:cNvGrpSpPr/>
          <p:nvPr/>
        </p:nvGrpSpPr>
        <p:grpSpPr>
          <a:xfrm>
            <a:off x="10290315" y="0"/>
            <a:ext cx="1901686" cy="6858000"/>
            <a:chOff x="10290315" y="0"/>
            <a:chExt cx="1901686" cy="6858000"/>
          </a:xfrm>
        </p:grpSpPr>
        <p:sp>
          <p:nvSpPr>
            <p:cNvPr id="1586" name="Google Shape;1586;g12542e898e6_0_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7" name="Google Shape;1587;g12542e898e6_0_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8" name="Google Shape;1588;g12542e898e6_0_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9" name="Google Shape;1589;g12542e898e6_0_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0" name="Google Shape;1590;g12542e898e6_0_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1" name="Google Shape;1591;g12542e898e6_0_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2" name="Google Shape;1592;g12542e898e6_0_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593" name="Google Shape;1593;g12542e898e6_0_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594" name="Google Shape;1594;g12542e898e6_0_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595" name="Google Shape;1595;g12542e898e6_0_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596" name="Google Shape;1596;g12542e898e6_0_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597" name="Google Shape;1597;g12542e898e6_0_0"/>
          <p:cNvSpPr txBox="1"/>
          <p:nvPr/>
        </p:nvSpPr>
        <p:spPr>
          <a:xfrm>
            <a:off x="3545594" y="997796"/>
            <a:ext cx="7991400" cy="424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44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4400"/>
              <a:buFont typeface="Arial"/>
              <a:buNone/>
            </a:pPr>
            <a:r>
              <a:rPr lang="en-US" sz="1800">
                <a:solidFill>
                  <a:schemeClr val="dk1"/>
                </a:solidFill>
                <a:latin typeface="Calibri"/>
                <a:ea typeface="Calibri"/>
                <a:cs typeface="Calibri"/>
                <a:sym typeface="Calibri"/>
              </a:rPr>
              <a:t>Painting in Europe was influenced by the Renaissance movement. The artists studied Greco-Roman culture and took lessons from it. They stopped painting exclusively religious subjects and began to draw inspiration from mythology, nature and everyday life. It represents the human body with respect to the real proportions, while it doesn’t hesitate to show it naked. </a:t>
            </a:r>
            <a:r>
              <a:rPr lang="en-US" sz="1800">
                <a:solidFill>
                  <a:schemeClr val="dk1"/>
                </a:solidFill>
                <a:highlight>
                  <a:schemeClr val="lt1"/>
                </a:highlight>
                <a:latin typeface="Calibri"/>
                <a:ea typeface="Calibri"/>
                <a:cs typeface="Calibri"/>
                <a:sym typeface="Calibri"/>
              </a:rPr>
              <a:t>It is still deeply religious, but it doesn’t obey the rules of the church. </a:t>
            </a:r>
            <a:r>
              <a:rPr lang="en-US" sz="1800">
                <a:solidFill>
                  <a:schemeClr val="dk1"/>
                </a:solidFill>
                <a:latin typeface="Calibri"/>
                <a:ea typeface="Calibri"/>
                <a:cs typeface="Calibri"/>
                <a:sym typeface="Calibri"/>
              </a:rPr>
              <a:t>Represents natural landscapes with realism and depicts earthly beauty. The perspective technique is applied, with simple words the depth is displayed.</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44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sz="2400">
              <a:solidFill>
                <a:schemeClr val="dk1"/>
              </a:solidFill>
            </a:endParaRPr>
          </a:p>
        </p:txBody>
      </p:sp>
      <p:sp>
        <p:nvSpPr>
          <p:cNvPr id="1598" name="Google Shape;1598;g12542e898e6_0_0"/>
          <p:cNvSpPr txBox="1"/>
          <p:nvPr/>
        </p:nvSpPr>
        <p:spPr>
          <a:xfrm>
            <a:off x="3860839" y="1195764"/>
            <a:ext cx="60945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Arial"/>
              <a:buNone/>
            </a:pPr>
            <a:r>
              <a:t/>
            </a:r>
            <a:endParaRPr b="1" sz="2400">
              <a:latin typeface="Calibri"/>
              <a:ea typeface="Calibri"/>
              <a:cs typeface="Calibri"/>
              <a:sym typeface="Calibri"/>
            </a:endParaRPr>
          </a:p>
          <a:p>
            <a:pPr indent="0" lvl="0" marL="0" marR="0" rtl="0" algn="ctr">
              <a:spcBef>
                <a:spcPts val="0"/>
              </a:spcBef>
              <a:spcAft>
                <a:spcPts val="0"/>
              </a:spcAft>
              <a:buClr>
                <a:schemeClr val="dk1"/>
              </a:buClr>
              <a:buSzPts val="1800"/>
              <a:buFont typeface="Arial"/>
              <a:buNone/>
            </a:pPr>
            <a:r>
              <a:rPr b="1" lang="en-US" sz="2400" u="sng">
                <a:latin typeface="Calibri"/>
                <a:ea typeface="Calibri"/>
                <a:cs typeface="Calibri"/>
                <a:sym typeface="Calibri"/>
              </a:rPr>
              <a:t>Renaissance</a:t>
            </a:r>
            <a:endParaRPr b="1" sz="2400" u="sng">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2" name="Shape 1602"/>
        <p:cNvGrpSpPr/>
        <p:nvPr/>
      </p:nvGrpSpPr>
      <p:grpSpPr>
        <a:xfrm>
          <a:off x="0" y="0"/>
          <a:ext cx="0" cy="0"/>
          <a:chOff x="0" y="0"/>
          <a:chExt cx="0" cy="0"/>
        </a:xfrm>
      </p:grpSpPr>
      <p:sp>
        <p:nvSpPr>
          <p:cNvPr id="1603" name="Google Shape;1603;g12542e898e6_0_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04" name="Google Shape;1604;g12542e898e6_0_25"/>
          <p:cNvGrpSpPr/>
          <p:nvPr/>
        </p:nvGrpSpPr>
        <p:grpSpPr>
          <a:xfrm>
            <a:off x="10290315" y="0"/>
            <a:ext cx="1901686" cy="6858000"/>
            <a:chOff x="10290315" y="0"/>
            <a:chExt cx="1901686" cy="6858000"/>
          </a:xfrm>
        </p:grpSpPr>
        <p:sp>
          <p:nvSpPr>
            <p:cNvPr id="1605" name="Google Shape;1605;g12542e898e6_0_2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6" name="Google Shape;1606;g12542e898e6_0_2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7" name="Google Shape;1607;g12542e898e6_0_2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8" name="Google Shape;1608;g12542e898e6_0_2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9" name="Google Shape;1609;g12542e898e6_0_2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0" name="Google Shape;1610;g12542e898e6_0_2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1" name="Google Shape;1611;g12542e898e6_0_2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612" name="Google Shape;1612;g12542e898e6_0_2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613" name="Google Shape;1613;g12542e898e6_0_2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614" name="Google Shape;1614;g12542e898e6_0_2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615" name="Google Shape;1615;g12542e898e6_0_2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616" name="Google Shape;1616;g12542e898e6_0_25"/>
          <p:cNvSpPr txBox="1"/>
          <p:nvPr/>
        </p:nvSpPr>
        <p:spPr>
          <a:xfrm>
            <a:off x="3545594" y="997796"/>
            <a:ext cx="79914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44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Arial"/>
              <a:buNone/>
            </a:pPr>
            <a:r>
              <a:t/>
            </a:r>
            <a:endParaRPr sz="2400">
              <a:solidFill>
                <a:schemeClr val="dk1"/>
              </a:solidFill>
            </a:endParaRPr>
          </a:p>
        </p:txBody>
      </p:sp>
      <p:sp>
        <p:nvSpPr>
          <p:cNvPr id="1617" name="Google Shape;1617;g12542e898e6_0_25"/>
          <p:cNvSpPr txBox="1"/>
          <p:nvPr/>
        </p:nvSpPr>
        <p:spPr>
          <a:xfrm>
            <a:off x="3811139" y="1195764"/>
            <a:ext cx="6094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t/>
            </a:r>
            <a:endParaRPr b="1" sz="2400">
              <a:latin typeface="Calibri"/>
              <a:ea typeface="Calibri"/>
              <a:cs typeface="Calibri"/>
              <a:sym typeface="Calibri"/>
            </a:endParaRPr>
          </a:p>
        </p:txBody>
      </p:sp>
      <p:pic>
        <p:nvPicPr>
          <p:cNvPr id="1618" name="Google Shape;1618;g12542e898e6_0_25"/>
          <p:cNvPicPr preferRelativeResize="0"/>
          <p:nvPr/>
        </p:nvPicPr>
        <p:blipFill>
          <a:blip r:embed="rId6">
            <a:alphaModFix/>
          </a:blip>
          <a:stretch>
            <a:fillRect/>
          </a:stretch>
        </p:blipFill>
        <p:spPr>
          <a:xfrm>
            <a:off x="5360775" y="997800"/>
            <a:ext cx="3378536" cy="4320748"/>
          </a:xfrm>
          <a:prstGeom prst="rect">
            <a:avLst/>
          </a:prstGeom>
          <a:noFill/>
          <a:ln>
            <a:noFill/>
          </a:ln>
        </p:spPr>
      </p:pic>
      <p:sp>
        <p:nvSpPr>
          <p:cNvPr id="1619" name="Google Shape;1619;g12542e898e6_0_25"/>
          <p:cNvSpPr txBox="1"/>
          <p:nvPr/>
        </p:nvSpPr>
        <p:spPr>
          <a:xfrm>
            <a:off x="6211975" y="5453525"/>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Sandro Botticelli</a:t>
            </a:r>
            <a:endParaRPr sz="1800">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3" name="Shape 1623"/>
        <p:cNvGrpSpPr/>
        <p:nvPr/>
      </p:nvGrpSpPr>
      <p:grpSpPr>
        <a:xfrm>
          <a:off x="0" y="0"/>
          <a:ext cx="0" cy="0"/>
          <a:chOff x="0" y="0"/>
          <a:chExt cx="0" cy="0"/>
        </a:xfrm>
      </p:grpSpPr>
      <p:sp>
        <p:nvSpPr>
          <p:cNvPr id="1624" name="Google Shape;1624;gf3ed19ce01_0_60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25" name="Google Shape;1625;gf3ed19ce01_0_604"/>
          <p:cNvGrpSpPr/>
          <p:nvPr/>
        </p:nvGrpSpPr>
        <p:grpSpPr>
          <a:xfrm>
            <a:off x="10290315" y="0"/>
            <a:ext cx="1901686" cy="6858000"/>
            <a:chOff x="10290315" y="0"/>
            <a:chExt cx="1901686" cy="6858000"/>
          </a:xfrm>
        </p:grpSpPr>
        <p:sp>
          <p:nvSpPr>
            <p:cNvPr id="1626" name="Google Shape;1626;gf3ed19ce01_0_60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7" name="Google Shape;1627;gf3ed19ce01_0_60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8" name="Google Shape;1628;gf3ed19ce01_0_60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9" name="Google Shape;1629;gf3ed19ce01_0_60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0" name="Google Shape;1630;gf3ed19ce01_0_60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1" name="Google Shape;1631;gf3ed19ce01_0_60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2" name="Google Shape;1632;gf3ed19ce01_0_60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633" name="Google Shape;1633;gf3ed19ce01_0_60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634" name="Google Shape;1634;gf3ed19ce01_0_60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635" name="Google Shape;1635;gf3ed19ce01_0_60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636" name="Google Shape;1636;gf3ed19ce01_0_60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637" name="Google Shape;1637;gf3ed19ce01_0_604"/>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8" name="Google Shape;1638;gf3ed19ce01_0_604"/>
          <p:cNvSpPr txBox="1"/>
          <p:nvPr/>
        </p:nvSpPr>
        <p:spPr>
          <a:xfrm>
            <a:off x="3988225" y="1224850"/>
            <a:ext cx="6883800" cy="39711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2400">
                <a:latin typeface="Calibri"/>
                <a:ea typeface="Calibri"/>
                <a:cs typeface="Calibri"/>
                <a:sym typeface="Calibri"/>
              </a:rPr>
              <a:t>                               </a:t>
            </a:r>
            <a:endParaRPr b="1" sz="2400">
              <a:latin typeface="Calibri"/>
              <a:ea typeface="Calibri"/>
              <a:cs typeface="Calibri"/>
              <a:sym typeface="Calibri"/>
            </a:endParaRPr>
          </a:p>
          <a:p>
            <a:pPr indent="0" lvl="0" marL="0" marR="0" rtl="0" algn="ctr">
              <a:spcBef>
                <a:spcPts val="0"/>
              </a:spcBef>
              <a:spcAft>
                <a:spcPts val="0"/>
              </a:spcAft>
              <a:buNone/>
            </a:pPr>
            <a:r>
              <a:rPr b="1" lang="en-US" sz="2400" u="sng">
                <a:latin typeface="Calibri"/>
                <a:ea typeface="Calibri"/>
                <a:cs typeface="Calibri"/>
                <a:sym typeface="Calibri"/>
              </a:rPr>
              <a:t>Realism</a:t>
            </a:r>
            <a:endParaRPr b="1" sz="2400" u="sng">
              <a:latin typeface="Calibri"/>
              <a:ea typeface="Calibri"/>
              <a:cs typeface="Calibri"/>
              <a:sym typeface="Calibri"/>
            </a:endParaRPr>
          </a:p>
          <a:p>
            <a:pPr indent="0" lvl="0" marL="0" marR="0" rtl="0" algn="ctr">
              <a:spcBef>
                <a:spcPts val="0"/>
              </a:spcBef>
              <a:spcAft>
                <a:spcPts val="0"/>
              </a:spcAft>
              <a:buNone/>
            </a:pPr>
            <a:r>
              <a:t/>
            </a:r>
            <a:endParaRPr b="1" sz="2400" u="sng">
              <a:latin typeface="Calibri"/>
              <a:ea typeface="Calibri"/>
              <a:cs typeface="Calibri"/>
              <a:sym typeface="Calibri"/>
            </a:endParaRPr>
          </a:p>
          <a:p>
            <a:pPr indent="0" lvl="0" marL="0" marR="0" rtl="0" algn="l">
              <a:spcBef>
                <a:spcPts val="0"/>
              </a:spcBef>
              <a:spcAft>
                <a:spcPts val="0"/>
              </a:spcAft>
              <a:buNone/>
            </a:pPr>
            <a:r>
              <a:rPr lang="en-US" sz="1800">
                <a:solidFill>
                  <a:srgbClr val="282828"/>
                </a:solidFill>
                <a:highlight>
                  <a:srgbClr val="FFFFFF"/>
                </a:highlight>
                <a:latin typeface="Calibri"/>
                <a:ea typeface="Calibri"/>
                <a:cs typeface="Calibri"/>
                <a:sym typeface="Calibri"/>
              </a:rPr>
              <a:t>Realism, in which the subject οf the painting lοοks much like the real thing rather than being stylized οr abstracted, is the style many people think οf as "true art." Οnly when examined clοse up dο what appear tο be sοlid cοlοrs reveal themselves as a series οf brushstrοkes οf many cοlοrs and values.</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rPr lang="en-US" sz="1800">
                <a:solidFill>
                  <a:srgbClr val="282828"/>
                </a:solidFill>
                <a:highlight>
                  <a:srgbClr val="FFFFFF"/>
                </a:highlight>
                <a:latin typeface="Calibri"/>
                <a:ea typeface="Calibri"/>
                <a:cs typeface="Calibri"/>
                <a:sym typeface="Calibri"/>
              </a:rPr>
              <a:t>Realism has been the dominant style of painting since the </a:t>
            </a:r>
            <a:r>
              <a:rPr lang="en-US" sz="1800">
                <a:solidFill>
                  <a:srgbClr val="282828"/>
                </a:solidFill>
                <a:uFill>
                  <a:noFill/>
                </a:uFill>
                <a:latin typeface="Calibri"/>
                <a:ea typeface="Calibri"/>
                <a:cs typeface="Calibri"/>
                <a:sym typeface="Calibri"/>
                <a:hlinkClick r:id="rId6">
                  <a:extLst>
                    <a:ext uri="{A12FA001-AC4F-418D-AE19-62706E023703}">
                      <ahyp:hlinkClr val="tx"/>
                    </a:ext>
                  </a:extLst>
                </a:hlinkClick>
              </a:rPr>
              <a:t>Renaissance</a:t>
            </a:r>
            <a:r>
              <a:rPr lang="en-US" sz="1800">
                <a:solidFill>
                  <a:srgbClr val="282828"/>
                </a:solidFill>
                <a:highlight>
                  <a:srgbClr val="FFFFFF"/>
                </a:highlight>
                <a:latin typeface="Calibri"/>
                <a:ea typeface="Calibri"/>
                <a:cs typeface="Calibri"/>
                <a:sym typeface="Calibri"/>
              </a:rPr>
              <a:t>. The artist uses perspective to create an illusion of space and depth, setting the composition and lighting such that the subject appears real. </a:t>
            </a:r>
            <a:r>
              <a:rPr lang="en-US" sz="1800">
                <a:solidFill>
                  <a:srgbClr val="282828"/>
                </a:solidFill>
                <a:uFill>
                  <a:noFill/>
                </a:uFill>
                <a:latin typeface="Calibri"/>
                <a:ea typeface="Calibri"/>
                <a:cs typeface="Calibri"/>
                <a:sym typeface="Calibri"/>
                <a:hlinkClick r:id="rId7">
                  <a:extLst>
                    <a:ext uri="{A12FA001-AC4F-418D-AE19-62706E023703}">
                      <ahyp:hlinkClr val="tx"/>
                    </a:ext>
                  </a:extLst>
                </a:hlinkClick>
              </a:rPr>
              <a:t>Leonardo da Vinci's</a:t>
            </a:r>
            <a:r>
              <a:rPr lang="en-US" sz="1800">
                <a:solidFill>
                  <a:srgbClr val="282828"/>
                </a:solidFill>
                <a:highlight>
                  <a:srgbClr val="FFFFFF"/>
                </a:highlight>
                <a:latin typeface="Calibri"/>
                <a:ea typeface="Calibri"/>
                <a:cs typeface="Calibri"/>
                <a:sym typeface="Calibri"/>
              </a:rPr>
              <a:t> "</a:t>
            </a:r>
            <a:r>
              <a:rPr lang="en-US" sz="1800">
                <a:solidFill>
                  <a:srgbClr val="282828"/>
                </a:solidFill>
                <a:uFill>
                  <a:noFill/>
                </a:uFill>
                <a:latin typeface="Calibri"/>
                <a:ea typeface="Calibri"/>
                <a:cs typeface="Calibri"/>
                <a:sym typeface="Calibri"/>
                <a:hlinkClick r:id="rId8">
                  <a:extLst>
                    <a:ext uri="{A12FA001-AC4F-418D-AE19-62706E023703}">
                      <ahyp:hlinkClr val="tx"/>
                    </a:ext>
                  </a:extLst>
                </a:hlinkClick>
              </a:rPr>
              <a:t>Mona Lisa</a:t>
            </a:r>
            <a:r>
              <a:rPr lang="en-US" sz="1800">
                <a:solidFill>
                  <a:srgbClr val="282828"/>
                </a:solidFill>
                <a:highlight>
                  <a:srgbClr val="FFFFFF"/>
                </a:highlight>
                <a:latin typeface="Calibri"/>
                <a:ea typeface="Calibri"/>
                <a:cs typeface="Calibri"/>
                <a:sym typeface="Calibri"/>
              </a:rPr>
              <a:t>" is a classic example of the style.</a:t>
            </a:r>
            <a:endParaRPr sz="2300">
              <a:solidFill>
                <a:srgbClr val="282828"/>
              </a:solidFill>
              <a:highlight>
                <a:srgbClr val="FFFFFF"/>
              </a:highlight>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2" name="Shape 1642"/>
        <p:cNvGrpSpPr/>
        <p:nvPr/>
      </p:nvGrpSpPr>
      <p:grpSpPr>
        <a:xfrm>
          <a:off x="0" y="0"/>
          <a:ext cx="0" cy="0"/>
          <a:chOff x="0" y="0"/>
          <a:chExt cx="0" cy="0"/>
        </a:xfrm>
      </p:grpSpPr>
      <p:sp>
        <p:nvSpPr>
          <p:cNvPr id="1643" name="Google Shape;1643;g12542e898e6_0_4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44" name="Google Shape;1644;g12542e898e6_0_45"/>
          <p:cNvGrpSpPr/>
          <p:nvPr/>
        </p:nvGrpSpPr>
        <p:grpSpPr>
          <a:xfrm>
            <a:off x="10290315" y="0"/>
            <a:ext cx="1901686" cy="6858000"/>
            <a:chOff x="10290315" y="0"/>
            <a:chExt cx="1901686" cy="6858000"/>
          </a:xfrm>
        </p:grpSpPr>
        <p:sp>
          <p:nvSpPr>
            <p:cNvPr id="1645" name="Google Shape;1645;g12542e898e6_0_4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6" name="Google Shape;1646;g12542e898e6_0_4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7" name="Google Shape;1647;g12542e898e6_0_4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8" name="Google Shape;1648;g12542e898e6_0_4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9" name="Google Shape;1649;g12542e898e6_0_4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0" name="Google Shape;1650;g12542e898e6_0_4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51" name="Google Shape;1651;g12542e898e6_0_4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652" name="Google Shape;1652;g12542e898e6_0_4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653" name="Google Shape;1653;g12542e898e6_0_4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654" name="Google Shape;1654;g12542e898e6_0_4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655" name="Google Shape;1655;g12542e898e6_0_4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656" name="Google Shape;1656;g12542e898e6_0_45"/>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7" name="Google Shape;1657;g12542e898e6_0_45"/>
          <p:cNvSpPr txBox="1"/>
          <p:nvPr/>
        </p:nvSpPr>
        <p:spPr>
          <a:xfrm>
            <a:off x="4002775" y="1268450"/>
            <a:ext cx="6883800" cy="8157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2400">
                <a:latin typeface="Calibri"/>
                <a:ea typeface="Calibri"/>
                <a:cs typeface="Calibri"/>
                <a:sym typeface="Calibri"/>
              </a:rPr>
              <a:t>                               </a:t>
            </a:r>
            <a:endParaRPr b="1" sz="2400">
              <a:latin typeface="Calibri"/>
              <a:ea typeface="Calibri"/>
              <a:cs typeface="Calibri"/>
              <a:sym typeface="Calibri"/>
            </a:endParaRPr>
          </a:p>
          <a:p>
            <a:pPr indent="0" lvl="0" marL="0" marR="0" rtl="0" algn="l">
              <a:spcBef>
                <a:spcPts val="0"/>
              </a:spcBef>
              <a:spcAft>
                <a:spcPts val="0"/>
              </a:spcAft>
              <a:buNone/>
            </a:pPr>
            <a:r>
              <a:t/>
            </a:r>
            <a:endParaRPr sz="2300">
              <a:solidFill>
                <a:srgbClr val="282828"/>
              </a:solidFill>
              <a:highlight>
                <a:srgbClr val="FFFFFF"/>
              </a:highlight>
              <a:latin typeface="Calibri"/>
              <a:ea typeface="Calibri"/>
              <a:cs typeface="Calibri"/>
              <a:sym typeface="Calibri"/>
            </a:endParaRPr>
          </a:p>
        </p:txBody>
      </p:sp>
      <p:pic>
        <p:nvPicPr>
          <p:cNvPr id="1658" name="Google Shape;1658;g12542e898e6_0_45"/>
          <p:cNvPicPr preferRelativeResize="0"/>
          <p:nvPr/>
        </p:nvPicPr>
        <p:blipFill>
          <a:blip r:embed="rId6">
            <a:alphaModFix/>
          </a:blip>
          <a:stretch>
            <a:fillRect/>
          </a:stretch>
        </p:blipFill>
        <p:spPr>
          <a:xfrm>
            <a:off x="5328600" y="1328000"/>
            <a:ext cx="3185900" cy="3393075"/>
          </a:xfrm>
          <a:prstGeom prst="rect">
            <a:avLst/>
          </a:prstGeom>
          <a:noFill/>
          <a:ln>
            <a:noFill/>
          </a:ln>
        </p:spPr>
      </p:pic>
      <p:sp>
        <p:nvSpPr>
          <p:cNvPr id="1659" name="Google Shape;1659;g12542e898e6_0_45"/>
          <p:cNvSpPr txBox="1"/>
          <p:nvPr/>
        </p:nvSpPr>
        <p:spPr>
          <a:xfrm>
            <a:off x="5797850" y="478735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   </a:t>
            </a:r>
            <a:r>
              <a:rPr lang="en-US" sz="1800">
                <a:latin typeface="Calibri"/>
                <a:ea typeface="Calibri"/>
                <a:cs typeface="Calibri"/>
                <a:sym typeface="Calibri"/>
              </a:rPr>
              <a:t>Leonardo Da Vinci</a:t>
            </a:r>
            <a:endParaRPr sz="1800">
              <a:latin typeface="Calibri"/>
              <a:ea typeface="Calibri"/>
              <a:cs typeface="Calibri"/>
              <a:sym typeface="Calibri"/>
            </a:endParaRPr>
          </a:p>
        </p:txBody>
      </p:sp>
      <p:sp>
        <p:nvSpPr>
          <p:cNvPr id="1660" name="Google Shape;1660;g12542e898e6_0_45"/>
          <p:cNvSpPr txBox="1"/>
          <p:nvPr/>
        </p:nvSpPr>
        <p:spPr>
          <a:xfrm>
            <a:off x="3296450" y="5182650"/>
            <a:ext cx="9541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Learn more about ‘Mona Lisa’ here:</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 </a:t>
            </a:r>
            <a:r>
              <a:rPr lang="en-US" sz="1800" u="sng">
                <a:solidFill>
                  <a:schemeClr val="hlink"/>
                </a:solidFill>
                <a:latin typeface="Calibri"/>
                <a:ea typeface="Calibri"/>
                <a:cs typeface="Calibri"/>
                <a:sym typeface="Calibri"/>
                <a:hlinkClick r:id="rId7"/>
              </a:rPr>
              <a:t>https://theconversation.com/whats-so-special-about-the-mona-lisa-117180</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4" name="Shape 1664"/>
        <p:cNvGrpSpPr/>
        <p:nvPr/>
      </p:nvGrpSpPr>
      <p:grpSpPr>
        <a:xfrm>
          <a:off x="0" y="0"/>
          <a:ext cx="0" cy="0"/>
          <a:chOff x="0" y="0"/>
          <a:chExt cx="0" cy="0"/>
        </a:xfrm>
      </p:grpSpPr>
      <p:sp>
        <p:nvSpPr>
          <p:cNvPr id="1665" name="Google Shape;1665;g12542e898e6_0_7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66" name="Google Shape;1666;g12542e898e6_0_72"/>
          <p:cNvGrpSpPr/>
          <p:nvPr/>
        </p:nvGrpSpPr>
        <p:grpSpPr>
          <a:xfrm>
            <a:off x="10290315" y="0"/>
            <a:ext cx="1901686" cy="6858000"/>
            <a:chOff x="10290315" y="0"/>
            <a:chExt cx="1901686" cy="6858000"/>
          </a:xfrm>
        </p:grpSpPr>
        <p:sp>
          <p:nvSpPr>
            <p:cNvPr id="1667" name="Google Shape;1667;g12542e898e6_0_72"/>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8" name="Google Shape;1668;g12542e898e6_0_7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9" name="Google Shape;1669;g12542e898e6_0_7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0" name="Google Shape;1670;g12542e898e6_0_7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1" name="Google Shape;1671;g12542e898e6_0_7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2" name="Google Shape;1672;g12542e898e6_0_7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3" name="Google Shape;1673;g12542e898e6_0_7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674" name="Google Shape;1674;g12542e898e6_0_72"/>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675" name="Google Shape;1675;g12542e898e6_0_72"/>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676" name="Google Shape;1676;g12542e898e6_0_72"/>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677" name="Google Shape;1677;g12542e898e6_0_72"/>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678" name="Google Shape;1678;g12542e898e6_0_72"/>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9" name="Google Shape;1679;g12542e898e6_0_72"/>
          <p:cNvSpPr txBox="1"/>
          <p:nvPr/>
        </p:nvSpPr>
        <p:spPr>
          <a:xfrm>
            <a:off x="4002775" y="1268450"/>
            <a:ext cx="7245000" cy="37866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2400">
                <a:latin typeface="Calibri"/>
                <a:ea typeface="Calibri"/>
                <a:cs typeface="Calibri"/>
                <a:sym typeface="Calibri"/>
              </a:rPr>
              <a:t>                               </a:t>
            </a:r>
            <a:endParaRPr b="1" sz="2400">
              <a:latin typeface="Calibri"/>
              <a:ea typeface="Calibri"/>
              <a:cs typeface="Calibri"/>
              <a:sym typeface="Calibri"/>
            </a:endParaRPr>
          </a:p>
          <a:p>
            <a:pPr indent="0" lvl="0" marL="0" marR="0" rtl="0" algn="ctr">
              <a:spcBef>
                <a:spcPts val="0"/>
              </a:spcBef>
              <a:spcAft>
                <a:spcPts val="0"/>
              </a:spcAft>
              <a:buNone/>
            </a:pPr>
            <a:r>
              <a:rPr b="1" lang="en-US" sz="2400" u="sng">
                <a:solidFill>
                  <a:srgbClr val="282828"/>
                </a:solidFill>
                <a:highlight>
                  <a:srgbClr val="FFFFFF"/>
                </a:highlight>
                <a:latin typeface="Calibri"/>
                <a:ea typeface="Calibri"/>
                <a:cs typeface="Calibri"/>
                <a:sym typeface="Calibri"/>
              </a:rPr>
              <a:t>Impressionism</a:t>
            </a:r>
            <a:endParaRPr b="1" sz="2400" u="sng">
              <a:solidFill>
                <a:srgbClr val="282828"/>
              </a:solidFill>
              <a:highlight>
                <a:srgbClr val="FFFFFF"/>
              </a:highlight>
              <a:latin typeface="Calibri"/>
              <a:ea typeface="Calibri"/>
              <a:cs typeface="Calibri"/>
              <a:sym typeface="Calibri"/>
            </a:endParaRPr>
          </a:p>
          <a:p>
            <a:pPr indent="0" lvl="0" marL="0" marR="0" rtl="0" algn="ctr">
              <a:spcBef>
                <a:spcPts val="0"/>
              </a:spcBef>
              <a:spcAft>
                <a:spcPts val="0"/>
              </a:spcAft>
              <a:buNone/>
            </a:pPr>
            <a:r>
              <a:t/>
            </a:r>
            <a:endParaRPr b="1" sz="2400" u="sng">
              <a:solidFill>
                <a:srgbClr val="282828"/>
              </a:solidFill>
              <a:highlight>
                <a:srgbClr val="FFFFFF"/>
              </a:highlight>
              <a:latin typeface="Calibri"/>
              <a:ea typeface="Calibri"/>
              <a:cs typeface="Calibri"/>
              <a:sym typeface="Calibri"/>
            </a:endParaRPr>
          </a:p>
          <a:p>
            <a:pPr indent="0" lvl="0" marL="0" marR="0" rtl="0" algn="ctr">
              <a:spcBef>
                <a:spcPts val="0"/>
              </a:spcBef>
              <a:spcAft>
                <a:spcPts val="0"/>
              </a:spcAft>
              <a:buNone/>
            </a:pPr>
            <a:r>
              <a:t/>
            </a:r>
            <a:endParaRPr b="1" sz="2400" u="sng">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rPr lang="en-US" sz="1800">
                <a:solidFill>
                  <a:srgbClr val="282828"/>
                </a:solidFill>
                <a:highlight>
                  <a:srgbClr val="FFFFFF"/>
                </a:highlight>
                <a:latin typeface="Calibri"/>
                <a:ea typeface="Calibri"/>
                <a:cs typeface="Calibri"/>
                <a:sym typeface="Calibri"/>
              </a:rPr>
              <a:t>The movement was characterized, mainly, by the attention to colors and the play of light and movement, the indifference to the outline, the aversion to dark colors and, consequently, the "exit" from the closed spaces of the studios to the open spaces ( plein air), where the artist could expand the boundaries of his performances and have a direct connection with nature and life.</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680" name="Google Shape;1680;g12542e898e6_0_72"/>
          <p:cNvSpPr txBox="1"/>
          <p:nvPr/>
        </p:nvSpPr>
        <p:spPr>
          <a:xfrm>
            <a:off x="5797850" y="478735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1681" name="Google Shape;1681;g12542e898e6_0_72"/>
          <p:cNvSpPr txBox="1"/>
          <p:nvPr/>
        </p:nvSpPr>
        <p:spPr>
          <a:xfrm>
            <a:off x="3296450" y="5182650"/>
            <a:ext cx="9541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5" name="Shape 1685"/>
        <p:cNvGrpSpPr/>
        <p:nvPr/>
      </p:nvGrpSpPr>
      <p:grpSpPr>
        <a:xfrm>
          <a:off x="0" y="0"/>
          <a:ext cx="0" cy="0"/>
          <a:chOff x="0" y="0"/>
          <a:chExt cx="0" cy="0"/>
        </a:xfrm>
      </p:grpSpPr>
      <p:sp>
        <p:nvSpPr>
          <p:cNvPr id="1686" name="Google Shape;1686;g12542e898e6_0_9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87" name="Google Shape;1687;g12542e898e6_0_94"/>
          <p:cNvGrpSpPr/>
          <p:nvPr/>
        </p:nvGrpSpPr>
        <p:grpSpPr>
          <a:xfrm>
            <a:off x="10290315" y="0"/>
            <a:ext cx="1901686" cy="6858000"/>
            <a:chOff x="10290315" y="0"/>
            <a:chExt cx="1901686" cy="6858000"/>
          </a:xfrm>
        </p:grpSpPr>
        <p:sp>
          <p:nvSpPr>
            <p:cNvPr id="1688" name="Google Shape;1688;g12542e898e6_0_94"/>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9" name="Google Shape;1689;g12542e898e6_0_9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0" name="Google Shape;1690;g12542e898e6_0_9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1" name="Google Shape;1691;g12542e898e6_0_9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2" name="Google Shape;1692;g12542e898e6_0_9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3" name="Google Shape;1693;g12542e898e6_0_9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4" name="Google Shape;1694;g12542e898e6_0_9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695" name="Google Shape;1695;g12542e898e6_0_94"/>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696" name="Google Shape;1696;g12542e898e6_0_94"/>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697" name="Google Shape;1697;g12542e898e6_0_9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698" name="Google Shape;1698;g12542e898e6_0_9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699" name="Google Shape;1699;g12542e898e6_0_94"/>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0" name="Google Shape;1700;g12542e898e6_0_94"/>
          <p:cNvSpPr txBox="1"/>
          <p:nvPr/>
        </p:nvSpPr>
        <p:spPr>
          <a:xfrm>
            <a:off x="4002775" y="1268450"/>
            <a:ext cx="7245000" cy="10158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2400">
                <a:latin typeface="Calibri"/>
                <a:ea typeface="Calibri"/>
                <a:cs typeface="Calibri"/>
                <a:sym typeface="Calibri"/>
              </a:rPr>
              <a:t>                               </a:t>
            </a:r>
            <a:endParaRPr b="1" sz="2400">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701" name="Google Shape;1701;g12542e898e6_0_94"/>
          <p:cNvSpPr txBox="1"/>
          <p:nvPr/>
        </p:nvSpPr>
        <p:spPr>
          <a:xfrm>
            <a:off x="4456075" y="518265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                                   Vincent Van Gogh</a:t>
            </a:r>
            <a:endParaRPr sz="1800">
              <a:latin typeface="Calibri"/>
              <a:ea typeface="Calibri"/>
              <a:cs typeface="Calibri"/>
              <a:sym typeface="Calibri"/>
            </a:endParaRPr>
          </a:p>
        </p:txBody>
      </p:sp>
      <p:pic>
        <p:nvPicPr>
          <p:cNvPr id="1702" name="Google Shape;1702;g12542e898e6_0_94"/>
          <p:cNvPicPr preferRelativeResize="0"/>
          <p:nvPr/>
        </p:nvPicPr>
        <p:blipFill>
          <a:blip r:embed="rId6">
            <a:alphaModFix/>
          </a:blip>
          <a:stretch>
            <a:fillRect/>
          </a:stretch>
        </p:blipFill>
        <p:spPr>
          <a:xfrm>
            <a:off x="4656916" y="1397363"/>
            <a:ext cx="5156810" cy="371592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6" name="Shape 1706"/>
        <p:cNvGrpSpPr/>
        <p:nvPr/>
      </p:nvGrpSpPr>
      <p:grpSpPr>
        <a:xfrm>
          <a:off x="0" y="0"/>
          <a:ext cx="0" cy="0"/>
          <a:chOff x="0" y="0"/>
          <a:chExt cx="0" cy="0"/>
        </a:xfrm>
      </p:grpSpPr>
      <p:sp>
        <p:nvSpPr>
          <p:cNvPr id="1707" name="Google Shape;1707;g12542e898e6_0_1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08" name="Google Shape;1708;g12542e898e6_0_115"/>
          <p:cNvGrpSpPr/>
          <p:nvPr/>
        </p:nvGrpSpPr>
        <p:grpSpPr>
          <a:xfrm>
            <a:off x="10290315" y="0"/>
            <a:ext cx="1901686" cy="6858000"/>
            <a:chOff x="10290315" y="0"/>
            <a:chExt cx="1901686" cy="6858000"/>
          </a:xfrm>
        </p:grpSpPr>
        <p:sp>
          <p:nvSpPr>
            <p:cNvPr id="1709" name="Google Shape;1709;g12542e898e6_0_11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0" name="Google Shape;1710;g12542e898e6_0_11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1" name="Google Shape;1711;g12542e898e6_0_11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2" name="Google Shape;1712;g12542e898e6_0_11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3" name="Google Shape;1713;g12542e898e6_0_11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4" name="Google Shape;1714;g12542e898e6_0_11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5" name="Google Shape;1715;g12542e898e6_0_11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716" name="Google Shape;1716;g12542e898e6_0_11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717" name="Google Shape;1717;g12542e898e6_0_11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718" name="Google Shape;1718;g12542e898e6_0_11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719" name="Google Shape;1719;g12542e898e6_0_11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720" name="Google Shape;1720;g12542e898e6_0_115"/>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1" name="Google Shape;1721;g12542e898e6_0_115"/>
          <p:cNvSpPr txBox="1"/>
          <p:nvPr/>
        </p:nvSpPr>
        <p:spPr>
          <a:xfrm>
            <a:off x="4002775" y="1268450"/>
            <a:ext cx="7245000" cy="10158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2400">
                <a:latin typeface="Calibri"/>
                <a:ea typeface="Calibri"/>
                <a:cs typeface="Calibri"/>
                <a:sym typeface="Calibri"/>
              </a:rPr>
              <a:t>                               </a:t>
            </a:r>
            <a:endParaRPr b="1" sz="2400">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722" name="Google Shape;1722;g12542e898e6_0_115"/>
          <p:cNvSpPr txBox="1"/>
          <p:nvPr/>
        </p:nvSpPr>
        <p:spPr>
          <a:xfrm>
            <a:off x="3246800" y="1328000"/>
            <a:ext cx="9541500" cy="286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                                                     </a:t>
            </a:r>
            <a:r>
              <a:rPr lang="en-US" sz="1800" u="sng">
                <a:latin typeface="Calibri"/>
                <a:ea typeface="Calibri"/>
                <a:cs typeface="Calibri"/>
                <a:sym typeface="Calibri"/>
              </a:rPr>
              <a:t> </a:t>
            </a:r>
            <a:r>
              <a:rPr b="1" lang="en-US" sz="2400" u="sng">
                <a:solidFill>
                  <a:schemeClr val="dk1"/>
                </a:solidFill>
                <a:latin typeface="Calibri"/>
                <a:ea typeface="Calibri"/>
                <a:cs typeface="Calibri"/>
                <a:sym typeface="Calibri"/>
              </a:rPr>
              <a:t>Post-impressionism</a:t>
            </a:r>
            <a:endParaRPr b="1" sz="2400" u="sng">
              <a:solidFill>
                <a:schemeClr val="dk1"/>
              </a:solidFill>
              <a:latin typeface="Calibri"/>
              <a:ea typeface="Calibri"/>
              <a:cs typeface="Calibri"/>
              <a:sym typeface="Calibri"/>
            </a:endParaRPr>
          </a:p>
          <a:p>
            <a:pPr indent="0" lvl="0" marL="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Post-Impressionist painters still retain the techniques of Impressionism, but seek to give more emotion to their work.Although they held collective exhibitions, they were never a solid group</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 with a common ground.</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The sophisticated forms they adopted significantly influenced the later currents of 20th century</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 art, such as phobia and cubism.</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g11b2d1bd1ba_0_8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48" name="Google Shape;348;g11b2d1bd1ba_0_87"/>
          <p:cNvGrpSpPr/>
          <p:nvPr/>
        </p:nvGrpSpPr>
        <p:grpSpPr>
          <a:xfrm>
            <a:off x="10290315" y="0"/>
            <a:ext cx="1901686" cy="6858000"/>
            <a:chOff x="10290315" y="0"/>
            <a:chExt cx="1901686" cy="6858000"/>
          </a:xfrm>
        </p:grpSpPr>
        <p:sp>
          <p:nvSpPr>
            <p:cNvPr id="349" name="Google Shape;349;g11b2d1bd1ba_0_8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g11b2d1bd1ba_0_8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 name="Google Shape;351;g11b2d1bd1ba_0_8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2" name="Google Shape;352;g11b2d1bd1ba_0_8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3" name="Google Shape;353;g11b2d1bd1ba_0_8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g11b2d1bd1ba_0_8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g11b2d1bd1ba_0_8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56" name="Google Shape;356;g11b2d1bd1ba_0_8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357" name="Google Shape;357;g11b2d1bd1ba_0_8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358" name="Google Shape;358;g11b2d1bd1ba_0_8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359" name="Google Shape;359;g11b2d1bd1ba_0_8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360" name="Google Shape;360;g11b2d1bd1ba_0_87"/>
          <p:cNvSpPr txBox="1"/>
          <p:nvPr/>
        </p:nvSpPr>
        <p:spPr>
          <a:xfrm>
            <a:off x="3478700" y="247000"/>
            <a:ext cx="8144700" cy="7809000"/>
          </a:xfrm>
          <a:prstGeom prst="rect">
            <a:avLst/>
          </a:prstGeom>
          <a:noFill/>
          <a:ln>
            <a:noFill/>
          </a:ln>
        </p:spPr>
        <p:txBody>
          <a:bodyPr anchorCtr="0" anchor="t" bIns="45700" lIns="91425" spcFirstLastPara="1" rIns="91425" wrap="square" tIns="45700">
            <a:spAutoFit/>
          </a:bodyPr>
          <a:lstStyle/>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rPr b="1" lang="en-US" sz="1800">
                <a:solidFill>
                  <a:schemeClr val="dk1"/>
                </a:solidFill>
                <a:highlight>
                  <a:srgbClr val="FFFFFF"/>
                </a:highlight>
                <a:latin typeface="Calibri"/>
                <a:ea typeface="Calibri"/>
                <a:cs typeface="Calibri"/>
                <a:sym typeface="Calibri"/>
              </a:rPr>
              <a:t>Τemperature: </a:t>
            </a:r>
            <a:r>
              <a:rPr lang="en-US" sz="1800">
                <a:solidFill>
                  <a:schemeClr val="dk1"/>
                </a:solidFill>
                <a:highlight>
                  <a:srgbClr val="FFFFFF"/>
                </a:highlight>
                <a:latin typeface="Calibri"/>
                <a:ea typeface="Calibri"/>
                <a:cs typeface="Calibri"/>
                <a:sym typeface="Calibri"/>
              </a:rPr>
              <a:t>is a measure of the shade of light emitted by a light source. Typical color writers range in temperature from 2,700 K (Kelvin) to 9,000 K. The lowest color temperature emits what we usually call warm or yellow light, while the moderate to higher color temperatures emit neutral or cool white light.</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361" name="Google Shape;361;g11b2d1bd1ba_0_87"/>
          <p:cNvPicPr preferRelativeResize="0"/>
          <p:nvPr/>
        </p:nvPicPr>
        <p:blipFill>
          <a:blip r:embed="rId6">
            <a:alphaModFix/>
          </a:blip>
          <a:stretch>
            <a:fillRect/>
          </a:stretch>
        </p:blipFill>
        <p:spPr>
          <a:xfrm>
            <a:off x="5632150" y="3578075"/>
            <a:ext cx="3313050" cy="222739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6" name="Shape 1726"/>
        <p:cNvGrpSpPr/>
        <p:nvPr/>
      </p:nvGrpSpPr>
      <p:grpSpPr>
        <a:xfrm>
          <a:off x="0" y="0"/>
          <a:ext cx="0" cy="0"/>
          <a:chOff x="0" y="0"/>
          <a:chExt cx="0" cy="0"/>
        </a:xfrm>
      </p:grpSpPr>
      <p:sp>
        <p:nvSpPr>
          <p:cNvPr id="1727" name="Google Shape;1727;g12542e898e6_0_13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28" name="Google Shape;1728;g12542e898e6_0_137"/>
          <p:cNvGrpSpPr/>
          <p:nvPr/>
        </p:nvGrpSpPr>
        <p:grpSpPr>
          <a:xfrm>
            <a:off x="10290315" y="0"/>
            <a:ext cx="1901686" cy="6858000"/>
            <a:chOff x="10290315" y="0"/>
            <a:chExt cx="1901686" cy="6858000"/>
          </a:xfrm>
        </p:grpSpPr>
        <p:sp>
          <p:nvSpPr>
            <p:cNvPr id="1729" name="Google Shape;1729;g12542e898e6_0_137"/>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0" name="Google Shape;1730;g12542e898e6_0_13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1" name="Google Shape;1731;g12542e898e6_0_13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2" name="Google Shape;1732;g12542e898e6_0_13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3" name="Google Shape;1733;g12542e898e6_0_13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4" name="Google Shape;1734;g12542e898e6_0_13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5" name="Google Shape;1735;g12542e898e6_0_13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736" name="Google Shape;1736;g12542e898e6_0_137"/>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737" name="Google Shape;1737;g12542e898e6_0_137"/>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738" name="Google Shape;1738;g12542e898e6_0_137"/>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739" name="Google Shape;1739;g12542e898e6_0_137"/>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740" name="Google Shape;1740;g12542e898e6_0_137"/>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1" name="Google Shape;1741;g12542e898e6_0_137"/>
          <p:cNvSpPr txBox="1"/>
          <p:nvPr/>
        </p:nvSpPr>
        <p:spPr>
          <a:xfrm>
            <a:off x="4002775" y="1268450"/>
            <a:ext cx="7245000" cy="10158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2400">
                <a:latin typeface="Calibri"/>
                <a:ea typeface="Calibri"/>
                <a:cs typeface="Calibri"/>
                <a:sym typeface="Calibri"/>
              </a:rPr>
              <a:t>                               </a:t>
            </a:r>
            <a:endParaRPr b="1" sz="2400">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742" name="Google Shape;1742;g12542e898e6_0_137"/>
          <p:cNvSpPr txBox="1"/>
          <p:nvPr/>
        </p:nvSpPr>
        <p:spPr>
          <a:xfrm>
            <a:off x="3246800" y="132800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743" name="Google Shape;1743;g12542e898e6_0_137"/>
          <p:cNvPicPr preferRelativeResize="0"/>
          <p:nvPr/>
        </p:nvPicPr>
        <p:blipFill>
          <a:blip r:embed="rId6">
            <a:alphaModFix/>
          </a:blip>
          <a:stretch>
            <a:fillRect/>
          </a:stretch>
        </p:blipFill>
        <p:spPr>
          <a:xfrm>
            <a:off x="4841175" y="1752600"/>
            <a:ext cx="4762500" cy="3352800"/>
          </a:xfrm>
          <a:prstGeom prst="rect">
            <a:avLst/>
          </a:prstGeom>
          <a:noFill/>
          <a:ln>
            <a:noFill/>
          </a:ln>
        </p:spPr>
      </p:pic>
      <p:sp>
        <p:nvSpPr>
          <p:cNvPr id="1744" name="Google Shape;1744;g12542e898e6_0_137"/>
          <p:cNvSpPr txBox="1"/>
          <p:nvPr/>
        </p:nvSpPr>
        <p:spPr>
          <a:xfrm>
            <a:off x="6344475" y="5300875"/>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544E52"/>
                </a:solidFill>
                <a:highlight>
                  <a:srgbClr val="FFFFFF"/>
                </a:highlight>
                <a:latin typeface="Calibri"/>
                <a:ea typeface="Calibri"/>
                <a:cs typeface="Calibri"/>
                <a:sym typeface="Calibri"/>
              </a:rPr>
              <a:t>Henri Rousseau</a:t>
            </a:r>
            <a:endParaRPr sz="1800">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8" name="Shape 1748"/>
        <p:cNvGrpSpPr/>
        <p:nvPr/>
      </p:nvGrpSpPr>
      <p:grpSpPr>
        <a:xfrm>
          <a:off x="0" y="0"/>
          <a:ext cx="0" cy="0"/>
          <a:chOff x="0" y="0"/>
          <a:chExt cx="0" cy="0"/>
        </a:xfrm>
      </p:grpSpPr>
      <p:sp>
        <p:nvSpPr>
          <p:cNvPr id="1749" name="Google Shape;1749;g12542e898e6_0_1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50" name="Google Shape;1750;g12542e898e6_0_159"/>
          <p:cNvGrpSpPr/>
          <p:nvPr/>
        </p:nvGrpSpPr>
        <p:grpSpPr>
          <a:xfrm>
            <a:off x="10290315" y="0"/>
            <a:ext cx="1901686" cy="6858000"/>
            <a:chOff x="10290315" y="0"/>
            <a:chExt cx="1901686" cy="6858000"/>
          </a:xfrm>
        </p:grpSpPr>
        <p:sp>
          <p:nvSpPr>
            <p:cNvPr id="1751" name="Google Shape;1751;g12542e898e6_0_159"/>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2" name="Google Shape;1752;g12542e898e6_0_15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3" name="Google Shape;1753;g12542e898e6_0_15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4" name="Google Shape;1754;g12542e898e6_0_15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5" name="Google Shape;1755;g12542e898e6_0_15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6" name="Google Shape;1756;g12542e898e6_0_15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7" name="Google Shape;1757;g12542e898e6_0_15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758" name="Google Shape;1758;g12542e898e6_0_159"/>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759" name="Google Shape;1759;g12542e898e6_0_159"/>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760" name="Google Shape;1760;g12542e898e6_0_159"/>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761" name="Google Shape;1761;g12542e898e6_0_159"/>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762" name="Google Shape;1762;g12542e898e6_0_159"/>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3" name="Google Shape;1763;g12542e898e6_0_159"/>
          <p:cNvSpPr txBox="1"/>
          <p:nvPr/>
        </p:nvSpPr>
        <p:spPr>
          <a:xfrm>
            <a:off x="4002775" y="1268450"/>
            <a:ext cx="7245000" cy="10158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2400">
                <a:latin typeface="Calibri"/>
                <a:ea typeface="Calibri"/>
                <a:cs typeface="Calibri"/>
                <a:sym typeface="Calibri"/>
              </a:rPr>
              <a:t>                               </a:t>
            </a:r>
            <a:endParaRPr b="1" sz="2400">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764" name="Google Shape;1764;g12542e898e6_0_159"/>
          <p:cNvSpPr txBox="1"/>
          <p:nvPr/>
        </p:nvSpPr>
        <p:spPr>
          <a:xfrm>
            <a:off x="3246800" y="132800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65" name="Google Shape;1765;g12542e898e6_0_159"/>
          <p:cNvSpPr txBox="1"/>
          <p:nvPr/>
        </p:nvSpPr>
        <p:spPr>
          <a:xfrm>
            <a:off x="3545600" y="1314650"/>
            <a:ext cx="8282100" cy="323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400" u="sng">
                <a:solidFill>
                  <a:srgbClr val="544E52"/>
                </a:solidFill>
                <a:highlight>
                  <a:srgbClr val="FFFFFF"/>
                </a:highlight>
                <a:latin typeface="Calibri"/>
                <a:ea typeface="Calibri"/>
                <a:cs typeface="Calibri"/>
                <a:sym typeface="Calibri"/>
              </a:rPr>
              <a:t>Expressionism</a:t>
            </a:r>
            <a:endParaRPr b="1" sz="2400" u="sng">
              <a:solidFill>
                <a:srgbClr val="544E52"/>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b="1" sz="2400" u="sng">
              <a:solidFill>
                <a:srgbClr val="544E52"/>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800">
                <a:solidFill>
                  <a:srgbClr val="544E52"/>
                </a:solidFill>
                <a:highlight>
                  <a:srgbClr val="FFFFFF"/>
                </a:highlight>
                <a:latin typeface="Calibri"/>
                <a:ea typeface="Calibri"/>
                <a:cs typeface="Calibri"/>
                <a:sym typeface="Calibri"/>
              </a:rPr>
              <a:t>The primary goal of expressionists remains undoubtedly the expression of subjective emotion and the rendering of subjective experience, emotional impression or situation. The images of the outside world and especially their representation or harmonization with them don’t concern the artists of the movement.</a:t>
            </a:r>
            <a:endParaRPr sz="1800">
              <a:solidFill>
                <a:srgbClr val="544E5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800">
              <a:solidFill>
                <a:srgbClr val="544E52"/>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800">
                <a:solidFill>
                  <a:srgbClr val="544E52"/>
                </a:solidFill>
                <a:highlight>
                  <a:srgbClr val="FFFFFF"/>
                </a:highlight>
                <a:latin typeface="Calibri"/>
                <a:ea typeface="Calibri"/>
                <a:cs typeface="Calibri"/>
                <a:sym typeface="Calibri"/>
              </a:rPr>
              <a:t>Aesthetically, the intense color, the angular, aggressive forms and the always present element of distortion and exaggeration dominate.</a:t>
            </a:r>
            <a:endParaRPr sz="1800">
              <a:solidFill>
                <a:srgbClr val="544E52"/>
              </a:solidFill>
              <a:highlight>
                <a:srgbClr val="FFFFFF"/>
              </a:highlight>
              <a:latin typeface="Calibri"/>
              <a:ea typeface="Calibri"/>
              <a:cs typeface="Calibri"/>
              <a:sym typeface="Calibri"/>
            </a:endParaRPr>
          </a:p>
          <a:p>
            <a:pPr indent="0" lvl="0" marL="0" rtl="0" algn="ctr">
              <a:spcBef>
                <a:spcPts val="0"/>
              </a:spcBef>
              <a:spcAft>
                <a:spcPts val="0"/>
              </a:spcAft>
              <a:buNone/>
            </a:pPr>
            <a:r>
              <a:t/>
            </a:r>
            <a:endParaRPr b="1" sz="2400" u="sng">
              <a:solidFill>
                <a:srgbClr val="544E52"/>
              </a:solidFill>
              <a:highlight>
                <a:srgbClr val="FFFFFF"/>
              </a:highlight>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9" name="Shape 1769"/>
        <p:cNvGrpSpPr/>
        <p:nvPr/>
      </p:nvGrpSpPr>
      <p:grpSpPr>
        <a:xfrm>
          <a:off x="0" y="0"/>
          <a:ext cx="0" cy="0"/>
          <a:chOff x="0" y="0"/>
          <a:chExt cx="0" cy="0"/>
        </a:xfrm>
      </p:grpSpPr>
      <p:sp>
        <p:nvSpPr>
          <p:cNvPr id="1770" name="Google Shape;1770;g12542e898e6_0_18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71" name="Google Shape;1771;g12542e898e6_0_182"/>
          <p:cNvGrpSpPr/>
          <p:nvPr/>
        </p:nvGrpSpPr>
        <p:grpSpPr>
          <a:xfrm>
            <a:off x="10290315" y="0"/>
            <a:ext cx="1901686" cy="6858000"/>
            <a:chOff x="10290315" y="0"/>
            <a:chExt cx="1901686" cy="6858000"/>
          </a:xfrm>
        </p:grpSpPr>
        <p:sp>
          <p:nvSpPr>
            <p:cNvPr id="1772" name="Google Shape;1772;g12542e898e6_0_182"/>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3" name="Google Shape;1773;g12542e898e6_0_18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4" name="Google Shape;1774;g12542e898e6_0_18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5" name="Google Shape;1775;g12542e898e6_0_18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6" name="Google Shape;1776;g12542e898e6_0_18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7" name="Google Shape;1777;g12542e898e6_0_18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8" name="Google Shape;1778;g12542e898e6_0_18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779" name="Google Shape;1779;g12542e898e6_0_182"/>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780" name="Google Shape;1780;g12542e898e6_0_182"/>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781" name="Google Shape;1781;g12542e898e6_0_182"/>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782" name="Google Shape;1782;g12542e898e6_0_182"/>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783" name="Google Shape;1783;g12542e898e6_0_182"/>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4" name="Google Shape;1784;g12542e898e6_0_182"/>
          <p:cNvSpPr txBox="1"/>
          <p:nvPr/>
        </p:nvSpPr>
        <p:spPr>
          <a:xfrm>
            <a:off x="4002775" y="1268450"/>
            <a:ext cx="7245000" cy="10158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2400">
                <a:latin typeface="Calibri"/>
                <a:ea typeface="Calibri"/>
                <a:cs typeface="Calibri"/>
                <a:sym typeface="Calibri"/>
              </a:rPr>
              <a:t>                               </a:t>
            </a:r>
            <a:endParaRPr b="1" sz="2400">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785" name="Google Shape;1785;g12542e898e6_0_182"/>
          <p:cNvSpPr txBox="1"/>
          <p:nvPr/>
        </p:nvSpPr>
        <p:spPr>
          <a:xfrm>
            <a:off x="3246800" y="132800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786" name="Google Shape;1786;g12542e898e6_0_182"/>
          <p:cNvPicPr preferRelativeResize="0"/>
          <p:nvPr/>
        </p:nvPicPr>
        <p:blipFill>
          <a:blip r:embed="rId6">
            <a:alphaModFix/>
          </a:blip>
          <a:stretch>
            <a:fillRect/>
          </a:stretch>
        </p:blipFill>
        <p:spPr>
          <a:xfrm>
            <a:off x="4670688" y="1515513"/>
            <a:ext cx="5321905" cy="3547355"/>
          </a:xfrm>
          <a:prstGeom prst="rect">
            <a:avLst/>
          </a:prstGeom>
          <a:noFill/>
          <a:ln>
            <a:noFill/>
          </a:ln>
        </p:spPr>
      </p:pic>
      <p:sp>
        <p:nvSpPr>
          <p:cNvPr id="1787" name="Google Shape;1787;g12542e898e6_0_182"/>
          <p:cNvSpPr txBox="1"/>
          <p:nvPr/>
        </p:nvSpPr>
        <p:spPr>
          <a:xfrm>
            <a:off x="6278225" y="5250375"/>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4D5156"/>
                </a:solidFill>
                <a:highlight>
                  <a:srgbClr val="FFFFFF"/>
                </a:highlight>
                <a:latin typeface="Calibri"/>
                <a:ea typeface="Calibri"/>
                <a:cs typeface="Calibri"/>
                <a:sym typeface="Calibri"/>
              </a:rPr>
              <a:t>Edvard Munch</a:t>
            </a:r>
            <a:endParaRPr sz="1800">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1" name="Shape 1791"/>
        <p:cNvGrpSpPr/>
        <p:nvPr/>
      </p:nvGrpSpPr>
      <p:grpSpPr>
        <a:xfrm>
          <a:off x="0" y="0"/>
          <a:ext cx="0" cy="0"/>
          <a:chOff x="0" y="0"/>
          <a:chExt cx="0" cy="0"/>
        </a:xfrm>
      </p:grpSpPr>
      <p:sp>
        <p:nvSpPr>
          <p:cNvPr id="1792" name="Google Shape;1792;g12542e898e6_0_20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93" name="Google Shape;1793;g12542e898e6_0_205"/>
          <p:cNvGrpSpPr/>
          <p:nvPr/>
        </p:nvGrpSpPr>
        <p:grpSpPr>
          <a:xfrm>
            <a:off x="10290315" y="0"/>
            <a:ext cx="1901686" cy="6858000"/>
            <a:chOff x="10290315" y="0"/>
            <a:chExt cx="1901686" cy="6858000"/>
          </a:xfrm>
        </p:grpSpPr>
        <p:sp>
          <p:nvSpPr>
            <p:cNvPr id="1794" name="Google Shape;1794;g12542e898e6_0_20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5" name="Google Shape;1795;g12542e898e6_0_20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6" name="Google Shape;1796;g12542e898e6_0_20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7" name="Google Shape;1797;g12542e898e6_0_20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8" name="Google Shape;1798;g12542e898e6_0_20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9" name="Google Shape;1799;g12542e898e6_0_20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0" name="Google Shape;1800;g12542e898e6_0_20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801" name="Google Shape;1801;g12542e898e6_0_20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802" name="Google Shape;1802;g12542e898e6_0_20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803" name="Google Shape;1803;g12542e898e6_0_20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804" name="Google Shape;1804;g12542e898e6_0_20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805" name="Google Shape;1805;g12542e898e6_0_205"/>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6" name="Google Shape;1806;g12542e898e6_0_205"/>
          <p:cNvSpPr txBox="1"/>
          <p:nvPr/>
        </p:nvSpPr>
        <p:spPr>
          <a:xfrm>
            <a:off x="3677475" y="1268450"/>
            <a:ext cx="78594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latin typeface="Calibri"/>
              <a:ea typeface="Calibri"/>
              <a:cs typeface="Calibri"/>
              <a:sym typeface="Calibri"/>
            </a:endParaRPr>
          </a:p>
          <a:p>
            <a:pPr indent="0" lvl="0" marL="0" marR="0" rtl="0" algn="l">
              <a:spcBef>
                <a:spcPts val="0"/>
              </a:spcBef>
              <a:spcAft>
                <a:spcPts val="0"/>
              </a:spcAft>
              <a:buNone/>
            </a:pPr>
            <a:r>
              <a:rPr lang="en-US" sz="1800">
                <a:latin typeface="Calibri"/>
                <a:ea typeface="Calibri"/>
                <a:cs typeface="Calibri"/>
                <a:sym typeface="Calibri"/>
              </a:rPr>
              <a:t>Modernism or Modernity has as its main characteristics: the rejection of the rules of bourgeois society and realist art, the full recognition of the artist and the emphasis on the independence of art. Modern Art rejects the logic of sequence, and is interested in the function of consciousness.</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807" name="Google Shape;1807;g12542e898e6_0_205"/>
          <p:cNvSpPr txBox="1"/>
          <p:nvPr/>
        </p:nvSpPr>
        <p:spPr>
          <a:xfrm>
            <a:off x="3246800" y="1328000"/>
            <a:ext cx="9541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1808" name="Google Shape;1808;g12542e898e6_0_205"/>
          <p:cNvSpPr txBox="1"/>
          <p:nvPr/>
        </p:nvSpPr>
        <p:spPr>
          <a:xfrm>
            <a:off x="5918450" y="997800"/>
            <a:ext cx="9541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u="sng">
                <a:solidFill>
                  <a:srgbClr val="4D5156"/>
                </a:solidFill>
                <a:highlight>
                  <a:srgbClr val="FFFFFF"/>
                </a:highlight>
                <a:latin typeface="Calibri"/>
                <a:ea typeface="Calibri"/>
                <a:cs typeface="Calibri"/>
                <a:sym typeface="Calibri"/>
              </a:rPr>
              <a:t>Modernism</a:t>
            </a:r>
            <a:endParaRPr b="1" sz="2400" u="sng">
              <a:solidFill>
                <a:srgbClr val="4D5156"/>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400" u="sng">
              <a:solidFill>
                <a:srgbClr val="4D5156"/>
              </a:solidFill>
              <a:highlight>
                <a:srgbClr val="FFFFFF"/>
              </a:highlight>
              <a:latin typeface="Calibri"/>
              <a:ea typeface="Calibri"/>
              <a:cs typeface="Calibri"/>
              <a:sym typeface="Calibri"/>
            </a:endParaRPr>
          </a:p>
        </p:txBody>
      </p:sp>
      <p:pic>
        <p:nvPicPr>
          <p:cNvPr id="1809" name="Google Shape;1809;g12542e898e6_0_205"/>
          <p:cNvPicPr preferRelativeResize="0"/>
          <p:nvPr/>
        </p:nvPicPr>
        <p:blipFill>
          <a:blip r:embed="rId6">
            <a:alphaModFix/>
          </a:blip>
          <a:stretch>
            <a:fillRect/>
          </a:stretch>
        </p:blipFill>
        <p:spPr>
          <a:xfrm>
            <a:off x="5713276" y="2819599"/>
            <a:ext cx="3391119" cy="2791713"/>
          </a:xfrm>
          <a:prstGeom prst="rect">
            <a:avLst/>
          </a:prstGeom>
          <a:noFill/>
          <a:ln>
            <a:noFill/>
          </a:ln>
        </p:spPr>
      </p:pic>
      <p:sp>
        <p:nvSpPr>
          <p:cNvPr id="1810" name="Google Shape;1810;g12542e898e6_0_205"/>
          <p:cNvSpPr txBox="1"/>
          <p:nvPr/>
        </p:nvSpPr>
        <p:spPr>
          <a:xfrm>
            <a:off x="6394175" y="561130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Henri Matisse</a:t>
            </a:r>
            <a:endParaRPr sz="1800">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4" name="Shape 1814"/>
        <p:cNvGrpSpPr/>
        <p:nvPr/>
      </p:nvGrpSpPr>
      <p:grpSpPr>
        <a:xfrm>
          <a:off x="0" y="0"/>
          <a:ext cx="0" cy="0"/>
          <a:chOff x="0" y="0"/>
          <a:chExt cx="0" cy="0"/>
        </a:xfrm>
      </p:grpSpPr>
      <p:sp>
        <p:nvSpPr>
          <p:cNvPr id="1815" name="Google Shape;1815;g12542e898e6_0_2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16" name="Google Shape;1816;g12542e898e6_0_230"/>
          <p:cNvGrpSpPr/>
          <p:nvPr/>
        </p:nvGrpSpPr>
        <p:grpSpPr>
          <a:xfrm>
            <a:off x="10290315" y="0"/>
            <a:ext cx="1901686" cy="6858000"/>
            <a:chOff x="10290315" y="0"/>
            <a:chExt cx="1901686" cy="6858000"/>
          </a:xfrm>
        </p:grpSpPr>
        <p:sp>
          <p:nvSpPr>
            <p:cNvPr id="1817" name="Google Shape;1817;g12542e898e6_0_23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8" name="Google Shape;1818;g12542e898e6_0_23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9" name="Google Shape;1819;g12542e898e6_0_23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0" name="Google Shape;1820;g12542e898e6_0_23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1" name="Google Shape;1821;g12542e898e6_0_23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2" name="Google Shape;1822;g12542e898e6_0_23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3" name="Google Shape;1823;g12542e898e6_0_23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824" name="Google Shape;1824;g12542e898e6_0_23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825" name="Google Shape;1825;g12542e898e6_0_23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826" name="Google Shape;1826;g12542e898e6_0_23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827" name="Google Shape;1827;g12542e898e6_0_23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828" name="Google Shape;1828;g12542e898e6_0_230"/>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9" name="Google Shape;1829;g12542e898e6_0_230"/>
          <p:cNvSpPr txBox="1"/>
          <p:nvPr/>
        </p:nvSpPr>
        <p:spPr>
          <a:xfrm>
            <a:off x="3677475" y="1268450"/>
            <a:ext cx="7859400" cy="554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latin typeface="Calibri"/>
              <a:ea typeface="Calibri"/>
              <a:cs typeface="Calibri"/>
              <a:sym typeface="Calibri"/>
            </a:endParaRPr>
          </a:p>
          <a:p>
            <a:pPr indent="0" lvl="0" marL="0" marR="0" rtl="0" algn="l">
              <a:spcBef>
                <a:spcPts val="0"/>
              </a:spcBef>
              <a:spcAft>
                <a:spcPts val="0"/>
              </a:spcAft>
              <a:buNone/>
            </a:pPr>
            <a:r>
              <a:rPr lang="en-US" sz="1800">
                <a:latin typeface="Calibri"/>
                <a:ea typeface="Calibri"/>
                <a:cs typeface="Calibri"/>
                <a:sym typeface="Calibri"/>
              </a:rPr>
              <a:t>Abstract Art has its roots in Cézanne, who recognized and rendered nature with geometric solids. Starting with his works, Cubism found material for new quests that he completed in two phases: the analysis of forms (from representation to abstraction) and the composition of form (from abstraction to the reconstruction of an object into a new image).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rPr lang="en-US" sz="1800">
                <a:latin typeface="Calibri"/>
                <a:ea typeface="Calibri"/>
                <a:cs typeface="Calibri"/>
                <a:sym typeface="Calibri"/>
              </a:rPr>
              <a:t>Painting began to be released from the representation of the third dimension ignoring perspective. Lines, shapes and colors are composed on the painting surface, creating the new values ​​of painting.</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rPr lang="en-US" sz="1800">
                <a:latin typeface="Calibri"/>
                <a:ea typeface="Calibri"/>
                <a:cs typeface="Calibri"/>
                <a:sym typeface="Calibri"/>
              </a:rPr>
              <a:t>                                            </a:t>
            </a:r>
            <a:r>
              <a:rPr b="1" lang="en-US" sz="2400" u="sng">
                <a:latin typeface="Calibri"/>
                <a:ea typeface="Calibri"/>
                <a:cs typeface="Calibri"/>
                <a:sym typeface="Calibri"/>
              </a:rPr>
              <a:t>Postmodernism</a:t>
            </a:r>
            <a:endParaRPr b="1" sz="2400" u="sng">
              <a:latin typeface="Calibri"/>
              <a:ea typeface="Calibri"/>
              <a:cs typeface="Calibri"/>
              <a:sym typeface="Calibri"/>
            </a:endParaRPr>
          </a:p>
          <a:p>
            <a:pPr indent="0" lvl="0" marL="0" marR="0" rtl="0" algn="l">
              <a:spcBef>
                <a:spcPts val="0"/>
              </a:spcBef>
              <a:spcAft>
                <a:spcPts val="0"/>
              </a:spcAft>
              <a:buNone/>
            </a:pPr>
            <a:r>
              <a:t/>
            </a:r>
            <a:endParaRPr sz="1800">
              <a:solidFill>
                <a:srgbClr val="111111"/>
              </a:solidFill>
              <a:latin typeface="Calibri"/>
              <a:ea typeface="Calibri"/>
              <a:cs typeface="Calibri"/>
              <a:sym typeface="Calibri"/>
            </a:endParaRPr>
          </a:p>
          <a:p>
            <a:pPr indent="0" lvl="0" marL="0" marR="0" rtl="0" algn="l">
              <a:spcBef>
                <a:spcPts val="0"/>
              </a:spcBef>
              <a:spcAft>
                <a:spcPts val="0"/>
              </a:spcAft>
              <a:buNone/>
            </a:pPr>
            <a:r>
              <a:rPr lang="en-US" sz="1800">
                <a:solidFill>
                  <a:srgbClr val="111111"/>
                </a:solidFill>
                <a:highlight>
                  <a:srgbClr val="FFFFFF"/>
                </a:highlight>
                <a:latin typeface="Calibri"/>
                <a:ea typeface="Calibri"/>
                <a:cs typeface="Calibri"/>
                <a:sym typeface="Calibri"/>
              </a:rPr>
              <a:t>Postmodern art is a body of art movements that sought to contradict some aspects of modernism or some aspects that emerged or developed in its aftermath</a:t>
            </a:r>
            <a:endParaRPr sz="1800">
              <a:solidFill>
                <a:srgbClr val="111111"/>
              </a:solidFill>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830" name="Google Shape;1830;g12542e898e6_0_230"/>
          <p:cNvSpPr txBox="1"/>
          <p:nvPr/>
        </p:nvSpPr>
        <p:spPr>
          <a:xfrm>
            <a:off x="3246800" y="1328000"/>
            <a:ext cx="9541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1831" name="Google Shape;1831;g12542e898e6_0_230"/>
          <p:cNvSpPr txBox="1"/>
          <p:nvPr/>
        </p:nvSpPr>
        <p:spPr>
          <a:xfrm>
            <a:off x="6394175" y="997800"/>
            <a:ext cx="2037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u="sng">
                <a:solidFill>
                  <a:srgbClr val="111111"/>
                </a:solidFill>
                <a:highlight>
                  <a:srgbClr val="FFFFFF"/>
                </a:highlight>
                <a:latin typeface="Calibri"/>
                <a:ea typeface="Calibri"/>
                <a:cs typeface="Calibri"/>
                <a:sym typeface="Calibri"/>
              </a:rPr>
              <a:t>Abstract</a:t>
            </a:r>
            <a:endParaRPr b="1" sz="2400" u="sng">
              <a:solidFill>
                <a:srgbClr val="11111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sz="2400" u="sng">
              <a:solidFill>
                <a:srgbClr val="4D5156"/>
              </a:solidFill>
              <a:highlight>
                <a:srgbClr val="FFFFFF"/>
              </a:highlight>
              <a:latin typeface="Calibri"/>
              <a:ea typeface="Calibri"/>
              <a:cs typeface="Calibri"/>
              <a:sym typeface="Calibri"/>
            </a:endParaRPr>
          </a:p>
        </p:txBody>
      </p:sp>
      <p:sp>
        <p:nvSpPr>
          <p:cNvPr id="1832" name="Google Shape;1832;g12542e898e6_0_230"/>
          <p:cNvSpPr txBox="1"/>
          <p:nvPr/>
        </p:nvSpPr>
        <p:spPr>
          <a:xfrm>
            <a:off x="6394175" y="561130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6" name="Shape 1836"/>
        <p:cNvGrpSpPr/>
        <p:nvPr/>
      </p:nvGrpSpPr>
      <p:grpSpPr>
        <a:xfrm>
          <a:off x="0" y="0"/>
          <a:ext cx="0" cy="0"/>
          <a:chOff x="0" y="0"/>
          <a:chExt cx="0" cy="0"/>
        </a:xfrm>
      </p:grpSpPr>
      <p:sp>
        <p:nvSpPr>
          <p:cNvPr id="1837" name="Google Shape;1837;g12542e898e6_0_25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38" name="Google Shape;1838;g12542e898e6_0_253"/>
          <p:cNvGrpSpPr/>
          <p:nvPr/>
        </p:nvGrpSpPr>
        <p:grpSpPr>
          <a:xfrm>
            <a:off x="10290315" y="0"/>
            <a:ext cx="1901686" cy="6858000"/>
            <a:chOff x="10290315" y="0"/>
            <a:chExt cx="1901686" cy="6858000"/>
          </a:xfrm>
        </p:grpSpPr>
        <p:sp>
          <p:nvSpPr>
            <p:cNvPr id="1839" name="Google Shape;1839;g12542e898e6_0_253"/>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0" name="Google Shape;1840;g12542e898e6_0_253"/>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1" name="Google Shape;1841;g12542e898e6_0_253"/>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2" name="Google Shape;1842;g12542e898e6_0_253"/>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3" name="Google Shape;1843;g12542e898e6_0_253"/>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4" name="Google Shape;1844;g12542e898e6_0_253"/>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5" name="Google Shape;1845;g12542e898e6_0_253"/>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846" name="Google Shape;1846;g12542e898e6_0_253"/>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847" name="Google Shape;1847;g12542e898e6_0_253"/>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848" name="Google Shape;1848;g12542e898e6_0_253"/>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849" name="Google Shape;1849;g12542e898e6_0_253"/>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850" name="Google Shape;1850;g12542e898e6_0_253"/>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1" name="Google Shape;1851;g12542e898e6_0_253"/>
          <p:cNvSpPr txBox="1"/>
          <p:nvPr/>
        </p:nvSpPr>
        <p:spPr>
          <a:xfrm>
            <a:off x="3611600" y="1171900"/>
            <a:ext cx="78594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t/>
            </a:r>
            <a:endParaRPr sz="1800">
              <a:solidFill>
                <a:srgbClr val="282828"/>
              </a:solidFill>
              <a:highlight>
                <a:srgbClr val="FFFFFF"/>
              </a:highlight>
              <a:latin typeface="Calibri"/>
              <a:ea typeface="Calibri"/>
              <a:cs typeface="Calibri"/>
              <a:sym typeface="Calibri"/>
            </a:endParaRPr>
          </a:p>
        </p:txBody>
      </p:sp>
      <p:sp>
        <p:nvSpPr>
          <p:cNvPr id="1852" name="Google Shape;1852;g12542e898e6_0_253"/>
          <p:cNvSpPr txBox="1"/>
          <p:nvPr/>
        </p:nvSpPr>
        <p:spPr>
          <a:xfrm>
            <a:off x="3246800" y="1328000"/>
            <a:ext cx="9541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1853" name="Google Shape;1853;g12542e898e6_0_253"/>
          <p:cNvSpPr txBox="1"/>
          <p:nvPr/>
        </p:nvSpPr>
        <p:spPr>
          <a:xfrm>
            <a:off x="5918450" y="997800"/>
            <a:ext cx="9541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u="sng">
              <a:solidFill>
                <a:srgbClr val="4D5156"/>
              </a:solidFill>
              <a:highlight>
                <a:srgbClr val="FFFFFF"/>
              </a:highlight>
              <a:latin typeface="Calibri"/>
              <a:ea typeface="Calibri"/>
              <a:cs typeface="Calibri"/>
              <a:sym typeface="Calibri"/>
            </a:endParaRPr>
          </a:p>
        </p:txBody>
      </p:sp>
      <p:sp>
        <p:nvSpPr>
          <p:cNvPr id="1854" name="Google Shape;1854;g12542e898e6_0_253"/>
          <p:cNvSpPr txBox="1"/>
          <p:nvPr/>
        </p:nvSpPr>
        <p:spPr>
          <a:xfrm>
            <a:off x="6394175" y="561130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1855" name="Google Shape;1855;g12542e898e6_0_253"/>
          <p:cNvPicPr preferRelativeResize="0"/>
          <p:nvPr/>
        </p:nvPicPr>
        <p:blipFill>
          <a:blip r:embed="rId6">
            <a:alphaModFix/>
          </a:blip>
          <a:stretch>
            <a:fillRect/>
          </a:stretch>
        </p:blipFill>
        <p:spPr>
          <a:xfrm>
            <a:off x="3694050" y="997800"/>
            <a:ext cx="3313376" cy="2315249"/>
          </a:xfrm>
          <a:prstGeom prst="rect">
            <a:avLst/>
          </a:prstGeom>
          <a:noFill/>
          <a:ln>
            <a:noFill/>
          </a:ln>
        </p:spPr>
      </p:pic>
      <p:pic>
        <p:nvPicPr>
          <p:cNvPr id="1856" name="Google Shape;1856;g12542e898e6_0_253"/>
          <p:cNvPicPr preferRelativeResize="0"/>
          <p:nvPr/>
        </p:nvPicPr>
        <p:blipFill>
          <a:blip r:embed="rId7">
            <a:alphaModFix/>
          </a:blip>
          <a:stretch>
            <a:fillRect/>
          </a:stretch>
        </p:blipFill>
        <p:spPr>
          <a:xfrm>
            <a:off x="5918450" y="3430900"/>
            <a:ext cx="3947901" cy="253837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0" name="Shape 1860"/>
        <p:cNvGrpSpPr/>
        <p:nvPr/>
      </p:nvGrpSpPr>
      <p:grpSpPr>
        <a:xfrm>
          <a:off x="0" y="0"/>
          <a:ext cx="0" cy="0"/>
          <a:chOff x="0" y="0"/>
          <a:chExt cx="0" cy="0"/>
        </a:xfrm>
      </p:grpSpPr>
      <p:sp>
        <p:nvSpPr>
          <p:cNvPr id="1861" name="Google Shape;1861;g13c3cfd5a3a_0_16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62" name="Google Shape;1862;g13c3cfd5a3a_0_162"/>
          <p:cNvGrpSpPr/>
          <p:nvPr/>
        </p:nvGrpSpPr>
        <p:grpSpPr>
          <a:xfrm>
            <a:off x="10290315" y="0"/>
            <a:ext cx="1901686" cy="6858000"/>
            <a:chOff x="10290315" y="0"/>
            <a:chExt cx="1901686" cy="6858000"/>
          </a:xfrm>
        </p:grpSpPr>
        <p:sp>
          <p:nvSpPr>
            <p:cNvPr id="1863" name="Google Shape;1863;g13c3cfd5a3a_0_162"/>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4" name="Google Shape;1864;g13c3cfd5a3a_0_16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5" name="Google Shape;1865;g13c3cfd5a3a_0_16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6" name="Google Shape;1866;g13c3cfd5a3a_0_16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7" name="Google Shape;1867;g13c3cfd5a3a_0_16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8" name="Google Shape;1868;g13c3cfd5a3a_0_16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9" name="Google Shape;1869;g13c3cfd5a3a_0_16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870" name="Google Shape;1870;g13c3cfd5a3a_0_162"/>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871" name="Google Shape;1871;g13c3cfd5a3a_0_162"/>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872" name="Google Shape;1872;g13c3cfd5a3a_0_162"/>
          <p:cNvPicPr preferRelativeResize="0"/>
          <p:nvPr/>
        </p:nvPicPr>
        <p:blipFill rotWithShape="1">
          <a:blip r:embed="rId4">
            <a:alphaModFix/>
          </a:blip>
          <a:srcRect b="-9850" l="0" r="0" t="9849"/>
          <a:stretch/>
        </p:blipFill>
        <p:spPr>
          <a:xfrm>
            <a:off x="5918441" y="0"/>
            <a:ext cx="2263182" cy="1328012"/>
          </a:xfrm>
          <a:prstGeom prst="rect">
            <a:avLst/>
          </a:prstGeom>
          <a:noFill/>
          <a:ln>
            <a:noFill/>
          </a:ln>
        </p:spPr>
      </p:pic>
      <p:pic>
        <p:nvPicPr>
          <p:cNvPr id="1873" name="Google Shape;1873;g13c3cfd5a3a_0_162"/>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874" name="Google Shape;1874;g13c3cfd5a3a_0_162"/>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5" name="Google Shape;1875;g13c3cfd5a3a_0_162"/>
          <p:cNvSpPr txBox="1"/>
          <p:nvPr/>
        </p:nvSpPr>
        <p:spPr>
          <a:xfrm>
            <a:off x="3416154" y="837975"/>
            <a:ext cx="8250300" cy="5079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  QUIZ TIME:</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highlight>
                  <a:schemeClr val="lt1"/>
                </a:highlight>
                <a:latin typeface="Calibri"/>
                <a:ea typeface="Calibri"/>
                <a:cs typeface="Calibri"/>
                <a:sym typeface="Calibri"/>
              </a:rPr>
              <a:t>…</a:t>
            </a:r>
            <a:r>
              <a:rPr lang="en-US" sz="1800">
                <a:solidFill>
                  <a:schemeClr val="dk1"/>
                </a:solidFill>
                <a:latin typeface="Calibri"/>
                <a:ea typeface="Calibri"/>
                <a:cs typeface="Calibri"/>
                <a:sym typeface="Calibri"/>
              </a:rPr>
              <a:t>represents natural landscapes with realism and depicts earthly beauty</a:t>
            </a:r>
            <a:r>
              <a:rPr lang="en-US" sz="1800">
                <a:solidFill>
                  <a:schemeClr val="dk1"/>
                </a:solidFill>
                <a:highlight>
                  <a:schemeClr val="lt1"/>
                </a:highlight>
                <a:latin typeface="Calibri"/>
                <a:ea typeface="Calibri"/>
                <a:cs typeface="Calibri"/>
                <a:sym typeface="Calibri"/>
              </a:rPr>
              <a:t>.</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Expressionism</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Modernism</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Renaissance</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  </a:t>
            </a:r>
            <a:r>
              <a:rPr lang="en-US" sz="1800">
                <a:solidFill>
                  <a:schemeClr val="dk1"/>
                </a:solidFill>
                <a:highlight>
                  <a:schemeClr val="lt1"/>
                </a:highlight>
                <a:latin typeface="Calibri"/>
                <a:ea typeface="Calibri"/>
                <a:cs typeface="Calibri"/>
                <a:sym typeface="Calibri"/>
              </a:rPr>
              <a:t>…</a:t>
            </a:r>
            <a:r>
              <a:rPr lang="en-US" sz="1800">
                <a:solidFill>
                  <a:schemeClr val="dk1"/>
                </a:solidFill>
                <a:latin typeface="Calibri"/>
                <a:ea typeface="Calibri"/>
                <a:cs typeface="Calibri"/>
                <a:sym typeface="Calibri"/>
              </a:rPr>
              <a:t>rejects the logic of sequence, and is interested in the function of consciousness</a:t>
            </a:r>
            <a:r>
              <a:rPr lang="en-US" sz="1800">
                <a:solidFill>
                  <a:srgbClr val="222222"/>
                </a:solidFill>
                <a:highlight>
                  <a:schemeClr val="lt1"/>
                </a:highlight>
                <a:latin typeface="Calibri"/>
                <a:ea typeface="Calibri"/>
                <a:cs typeface="Calibri"/>
                <a:sym typeface="Calibri"/>
              </a:rPr>
              <a:t>.</a:t>
            </a:r>
            <a:endParaRPr i="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     </a:t>
            </a:r>
            <a:r>
              <a:rPr lang="en-US" sz="1800">
                <a:solidFill>
                  <a:srgbClr val="222222"/>
                </a:solidFill>
                <a:highlight>
                  <a:schemeClr val="lt1"/>
                </a:highlight>
                <a:latin typeface="Calibri"/>
                <a:ea typeface="Calibri"/>
                <a:cs typeface="Calibri"/>
                <a:sym typeface="Calibri"/>
              </a:rPr>
              <a:t>Modernism</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b.     Expressionism</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lang="en-US" sz="1800">
                <a:solidFill>
                  <a:schemeClr val="dk1"/>
                </a:solidFill>
                <a:highlight>
                  <a:schemeClr val="lt1"/>
                </a:highlight>
                <a:latin typeface="Calibri"/>
                <a:ea typeface="Calibri"/>
                <a:cs typeface="Calibri"/>
                <a:sym typeface="Calibri"/>
              </a:rPr>
              <a:t>c.     Realism</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3.   </a:t>
            </a:r>
            <a:r>
              <a:rPr b="1" lang="en-US" sz="1800">
                <a:solidFill>
                  <a:schemeClr val="dk1"/>
                </a:solidFill>
                <a:highlight>
                  <a:schemeClr val="lt1"/>
                </a:highlight>
                <a:latin typeface="Calibri"/>
                <a:ea typeface="Calibri"/>
                <a:cs typeface="Calibri"/>
                <a:sym typeface="Calibri"/>
              </a:rPr>
              <a:t>…</a:t>
            </a:r>
            <a:r>
              <a:rPr lang="en-US" sz="1800">
                <a:solidFill>
                  <a:schemeClr val="dk1"/>
                </a:solidFill>
                <a:highlight>
                  <a:schemeClr val="lt1"/>
                </a:highlight>
                <a:latin typeface="Calibri"/>
                <a:ea typeface="Calibri"/>
                <a:cs typeface="Calibri"/>
                <a:sym typeface="Calibri"/>
              </a:rPr>
              <a:t> </a:t>
            </a:r>
            <a:r>
              <a:rPr lang="en-US" sz="1800">
                <a:solidFill>
                  <a:srgbClr val="222222"/>
                </a:solidFill>
                <a:highlight>
                  <a:schemeClr val="lt1"/>
                </a:highlight>
                <a:latin typeface="Calibri"/>
                <a:ea typeface="Calibri"/>
                <a:cs typeface="Calibri"/>
                <a:sym typeface="Calibri"/>
              </a:rPr>
              <a:t>has its roots in Cezanne who recognised and rendered nature with geometric solids.</a:t>
            </a:r>
            <a:endParaRPr i="1"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Impressionism </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Abstract</a:t>
            </a:r>
            <a:endParaRPr sz="1800">
              <a:solidFill>
                <a:schemeClr val="dk1"/>
              </a:solidFill>
              <a:highlight>
                <a:schemeClr val="lt1"/>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n-US" sz="1800">
                <a:solidFill>
                  <a:schemeClr val="dk1"/>
                </a:solidFill>
                <a:highlight>
                  <a:schemeClr val="lt1"/>
                </a:highlight>
                <a:latin typeface="Calibri"/>
                <a:ea typeface="Calibri"/>
                <a:cs typeface="Calibri"/>
                <a:sym typeface="Calibri"/>
              </a:rPr>
              <a:t>Post Modernism</a:t>
            </a:r>
            <a:endParaRPr sz="18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9" name="Shape 1879"/>
        <p:cNvGrpSpPr/>
        <p:nvPr/>
      </p:nvGrpSpPr>
      <p:grpSpPr>
        <a:xfrm>
          <a:off x="0" y="0"/>
          <a:ext cx="0" cy="0"/>
          <a:chOff x="0" y="0"/>
          <a:chExt cx="0" cy="0"/>
        </a:xfrm>
      </p:grpSpPr>
      <p:sp>
        <p:nvSpPr>
          <p:cNvPr id="1880" name="Google Shape;1880;g13c3cfd5a3a_0_18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81" name="Google Shape;1881;g13c3cfd5a3a_0_180"/>
          <p:cNvGrpSpPr/>
          <p:nvPr/>
        </p:nvGrpSpPr>
        <p:grpSpPr>
          <a:xfrm>
            <a:off x="10290315" y="0"/>
            <a:ext cx="1901686" cy="6858000"/>
            <a:chOff x="10290315" y="0"/>
            <a:chExt cx="1901686" cy="6858000"/>
          </a:xfrm>
        </p:grpSpPr>
        <p:sp>
          <p:nvSpPr>
            <p:cNvPr id="1882" name="Google Shape;1882;g13c3cfd5a3a_0_18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3" name="Google Shape;1883;g13c3cfd5a3a_0_18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4" name="Google Shape;1884;g13c3cfd5a3a_0_18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5" name="Google Shape;1885;g13c3cfd5a3a_0_18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6" name="Google Shape;1886;g13c3cfd5a3a_0_18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7" name="Google Shape;1887;g13c3cfd5a3a_0_18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8" name="Google Shape;1888;g13c3cfd5a3a_0_18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889" name="Google Shape;1889;g13c3cfd5a3a_0_18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890" name="Google Shape;1890;g13c3cfd5a3a_0_18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891" name="Google Shape;1891;g13c3cfd5a3a_0_18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892" name="Google Shape;1892;g13c3cfd5a3a_0_18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893" name="Google Shape;1893;g13c3cfd5a3a_0_180"/>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4" name="Google Shape;1894;g13c3cfd5a3a_0_180"/>
          <p:cNvSpPr txBox="1"/>
          <p:nvPr/>
        </p:nvSpPr>
        <p:spPr>
          <a:xfrm>
            <a:off x="3366854" y="1210325"/>
            <a:ext cx="8250300" cy="20319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u="sng">
                <a:solidFill>
                  <a:schemeClr val="dk1"/>
                </a:solidFill>
                <a:highlight>
                  <a:schemeClr val="lt1"/>
                </a:highlight>
                <a:latin typeface="Calibri"/>
                <a:ea typeface="Calibri"/>
                <a:cs typeface="Calibri"/>
                <a:sym typeface="Calibri"/>
              </a:rPr>
              <a:t>Correct Answers:</a:t>
            </a:r>
            <a:endParaRPr b="1" sz="1800" u="sng">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1-c</a:t>
            </a:r>
            <a:endParaRPr b="1"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2-a</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1800">
              <a:solidFill>
                <a:schemeClr val="dk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b="1" lang="en-US" sz="1800">
                <a:solidFill>
                  <a:schemeClr val="dk1"/>
                </a:solidFill>
                <a:highlight>
                  <a:schemeClr val="lt1"/>
                </a:highlight>
                <a:latin typeface="Calibri"/>
                <a:ea typeface="Calibri"/>
                <a:cs typeface="Calibri"/>
                <a:sym typeface="Calibri"/>
              </a:rPr>
              <a:t>3-b</a:t>
            </a:r>
            <a:endParaRPr>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8" name="Shape 1898"/>
        <p:cNvGrpSpPr/>
        <p:nvPr/>
      </p:nvGrpSpPr>
      <p:grpSpPr>
        <a:xfrm>
          <a:off x="0" y="0"/>
          <a:ext cx="0" cy="0"/>
          <a:chOff x="0" y="0"/>
          <a:chExt cx="0" cy="0"/>
        </a:xfrm>
      </p:grpSpPr>
      <p:sp>
        <p:nvSpPr>
          <p:cNvPr id="1899" name="Google Shape;1899;g13c3cfd5a3a_0_19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00" name="Google Shape;1900;g13c3cfd5a3a_0_198"/>
          <p:cNvGrpSpPr/>
          <p:nvPr/>
        </p:nvGrpSpPr>
        <p:grpSpPr>
          <a:xfrm>
            <a:off x="10290315" y="0"/>
            <a:ext cx="1901686" cy="6858000"/>
            <a:chOff x="10290315" y="0"/>
            <a:chExt cx="1901686" cy="6858000"/>
          </a:xfrm>
        </p:grpSpPr>
        <p:sp>
          <p:nvSpPr>
            <p:cNvPr id="1901" name="Google Shape;1901;g13c3cfd5a3a_0_198"/>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2" name="Google Shape;1902;g13c3cfd5a3a_0_198"/>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3" name="Google Shape;1903;g13c3cfd5a3a_0_198"/>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4" name="Google Shape;1904;g13c3cfd5a3a_0_198"/>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5" name="Google Shape;1905;g13c3cfd5a3a_0_198"/>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6" name="Google Shape;1906;g13c3cfd5a3a_0_198"/>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7" name="Google Shape;1907;g13c3cfd5a3a_0_198"/>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908" name="Google Shape;1908;g13c3cfd5a3a_0_198"/>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909" name="Google Shape;1909;g13c3cfd5a3a_0_198"/>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910" name="Google Shape;1910;g13c3cfd5a3a_0_198"/>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911" name="Google Shape;1911;g13c3cfd5a3a_0_198"/>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912" name="Google Shape;1912;g13c3cfd5a3a_0_198"/>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3" name="Google Shape;1913;g13c3cfd5a3a_0_198"/>
          <p:cNvSpPr txBox="1"/>
          <p:nvPr/>
        </p:nvSpPr>
        <p:spPr>
          <a:xfrm>
            <a:off x="3366854" y="1210325"/>
            <a:ext cx="8250300" cy="3247800"/>
          </a:xfrm>
          <a:prstGeom prst="rect">
            <a:avLst/>
          </a:prstGeom>
          <a:noFill/>
          <a:ln>
            <a:noFill/>
          </a:ln>
        </p:spPr>
        <p:txBody>
          <a:bodyPr anchorCtr="0" anchor="t" bIns="45700" lIns="91425" spcFirstLastPara="1" rIns="91425" wrap="square" tIns="45700">
            <a:spAutoFit/>
          </a:bodyPr>
          <a:lstStyle/>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500" u="sng">
                <a:solidFill>
                  <a:schemeClr val="dk1"/>
                </a:solidFill>
                <a:highlight>
                  <a:schemeClr val="lt1"/>
                </a:highlight>
                <a:latin typeface="Calibri"/>
                <a:ea typeface="Calibri"/>
                <a:cs typeface="Calibri"/>
                <a:sym typeface="Calibri"/>
              </a:rPr>
              <a:t>SUMMARY</a:t>
            </a:r>
            <a:endParaRPr b="1" sz="2500" u="sng">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highlight>
                  <a:schemeClr val="lt1"/>
                </a:highlight>
                <a:latin typeface="Calibri"/>
                <a:ea typeface="Calibri"/>
                <a:cs typeface="Calibri"/>
                <a:sym typeface="Calibri"/>
              </a:rPr>
              <a:t>Renaissance </a:t>
            </a:r>
            <a:r>
              <a:rPr lang="en-US" sz="1800">
                <a:solidFill>
                  <a:schemeClr val="dk1"/>
                </a:solidFill>
                <a:latin typeface="Calibri"/>
                <a:ea typeface="Calibri"/>
                <a:cs typeface="Calibri"/>
                <a:sym typeface="Calibri"/>
              </a:rPr>
              <a:t>represents the human body with respect to the real proportions, while it doesn’t hesitate to show it naked. In realism, </a:t>
            </a:r>
            <a:r>
              <a:rPr lang="en-US" sz="1800">
                <a:solidFill>
                  <a:srgbClr val="282828"/>
                </a:solidFill>
                <a:highlight>
                  <a:schemeClr val="lt1"/>
                </a:highlight>
                <a:latin typeface="Calibri"/>
                <a:ea typeface="Calibri"/>
                <a:cs typeface="Calibri"/>
                <a:sym typeface="Calibri"/>
              </a:rPr>
              <a:t>the artist uses perspective to create an illusion of space and depth, setting the composition and lighting such that the subject appears real</a:t>
            </a:r>
            <a:r>
              <a:rPr lang="en-US" sz="1800">
                <a:solidFill>
                  <a:schemeClr val="dk1"/>
                </a:solidFill>
                <a:highlight>
                  <a:srgbClr val="FAFBFD"/>
                </a:highlight>
                <a:latin typeface="Calibri"/>
                <a:ea typeface="Calibri"/>
                <a:cs typeface="Calibri"/>
                <a:sym typeface="Calibri"/>
              </a:rPr>
              <a:t>. </a:t>
            </a:r>
            <a:r>
              <a:rPr lang="en-US" sz="1800">
                <a:solidFill>
                  <a:srgbClr val="282828"/>
                </a:solidFill>
                <a:highlight>
                  <a:schemeClr val="lt1"/>
                </a:highlight>
                <a:latin typeface="Calibri"/>
                <a:ea typeface="Calibri"/>
                <a:cs typeface="Calibri"/>
                <a:sym typeface="Calibri"/>
              </a:rPr>
              <a:t>Impressionism was characterized by the attention to colors and the play of light and movement. After that come the movements of Post Impressionism and Expressionism. </a:t>
            </a:r>
            <a:r>
              <a:rPr lang="en-US" sz="1800">
                <a:solidFill>
                  <a:schemeClr val="dk1"/>
                </a:solidFill>
                <a:latin typeface="Calibri"/>
                <a:ea typeface="Calibri"/>
                <a:cs typeface="Calibri"/>
                <a:sym typeface="Calibri"/>
              </a:rPr>
              <a:t>Modern Art rejects the logic of sequence, and is interested in the function of consciousness. Abstract </a:t>
            </a:r>
            <a:r>
              <a:rPr lang="en-US" sz="1800">
                <a:solidFill>
                  <a:schemeClr val="dk1"/>
                </a:solidFill>
                <a:highlight>
                  <a:schemeClr val="lt1"/>
                </a:highlight>
                <a:latin typeface="Calibri"/>
                <a:ea typeface="Calibri"/>
                <a:cs typeface="Calibri"/>
                <a:sym typeface="Calibri"/>
              </a:rPr>
              <a:t> </a:t>
            </a:r>
            <a:r>
              <a:rPr lang="en-US" sz="1800">
                <a:solidFill>
                  <a:srgbClr val="222222"/>
                </a:solidFill>
                <a:highlight>
                  <a:schemeClr val="lt1"/>
                </a:highlight>
                <a:latin typeface="Calibri"/>
                <a:ea typeface="Calibri"/>
                <a:cs typeface="Calibri"/>
                <a:sym typeface="Calibri"/>
              </a:rPr>
              <a:t>has its roots in Cezanne who recognised and rendered nature with geometric solids.</a:t>
            </a:r>
            <a:endParaRPr sz="1800">
              <a:solidFill>
                <a:srgbClr val="111111"/>
              </a:solidFill>
              <a:highlight>
                <a:schemeClr val="lt1"/>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b="1" sz="1800" u="sng">
              <a:solidFill>
                <a:schemeClr val="dk1"/>
              </a:solidFill>
              <a:highlight>
                <a:schemeClr val="lt1"/>
              </a:highlight>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7" name="Shape 1917"/>
        <p:cNvGrpSpPr/>
        <p:nvPr/>
      </p:nvGrpSpPr>
      <p:grpSpPr>
        <a:xfrm>
          <a:off x="0" y="0"/>
          <a:ext cx="0" cy="0"/>
          <a:chOff x="0" y="0"/>
          <a:chExt cx="0" cy="0"/>
        </a:xfrm>
      </p:grpSpPr>
      <p:sp>
        <p:nvSpPr>
          <p:cNvPr id="1918" name="Google Shape;1918;gf3ed19ce01_0_17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19" name="Google Shape;1919;gf3ed19ce01_0_172"/>
          <p:cNvGrpSpPr/>
          <p:nvPr/>
        </p:nvGrpSpPr>
        <p:grpSpPr>
          <a:xfrm>
            <a:off x="10290315" y="0"/>
            <a:ext cx="1901686" cy="6858000"/>
            <a:chOff x="10290315" y="0"/>
            <a:chExt cx="1901686" cy="6858000"/>
          </a:xfrm>
        </p:grpSpPr>
        <p:sp>
          <p:nvSpPr>
            <p:cNvPr id="1920" name="Google Shape;1920;gf3ed19ce01_0_172"/>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1" name="Google Shape;1921;gf3ed19ce01_0_17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2" name="Google Shape;1922;gf3ed19ce01_0_17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3" name="Google Shape;1923;gf3ed19ce01_0_17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4" name="Google Shape;1924;gf3ed19ce01_0_17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5" name="Google Shape;1925;gf3ed19ce01_0_17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6" name="Google Shape;1926;gf3ed19ce01_0_17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927" name="Google Shape;1927;gf3ed19ce01_0_172"/>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928" name="Google Shape;1928;gf3ed19ce01_0_172"/>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929" name="Google Shape;1929;gf3ed19ce01_0_172"/>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930" name="Google Shape;1930;gf3ed19ce01_0_172"/>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931" name="Google Shape;1931;gf3ed19ce01_0_172"/>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2" name="Google Shape;1932;gf3ed19ce01_0_172"/>
          <p:cNvSpPr txBox="1"/>
          <p:nvPr/>
        </p:nvSpPr>
        <p:spPr>
          <a:xfrm>
            <a:off x="3047189" y="2561564"/>
            <a:ext cx="60945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1.</a:t>
            </a:r>
            <a:r>
              <a:rPr lang="en-US" sz="1800">
                <a:solidFill>
                  <a:schemeClr val="dk1"/>
                </a:solidFill>
              </a:rPr>
              <a:t>9</a:t>
            </a:r>
            <a:r>
              <a:rPr lang="en-US" sz="1800">
                <a:solidFill>
                  <a:schemeClr val="dk1"/>
                </a:solidFill>
                <a:latin typeface="Arial"/>
                <a:ea typeface="Arial"/>
                <a:cs typeface="Arial"/>
                <a:sym typeface="Arial"/>
              </a:rPr>
              <a:t> </a:t>
            </a:r>
            <a:r>
              <a:rPr lang="en-US" sz="1800">
                <a:solidFill>
                  <a:schemeClr val="dk1"/>
                </a:solidFill>
              </a:rPr>
              <a:t>Contemporary Art and Digital Painting</a:t>
            </a:r>
            <a:r>
              <a:rPr lang="en-US" sz="1800">
                <a:solidFill>
                  <a:schemeClr val="dk1"/>
                </a:solidFill>
                <a:latin typeface="Arial"/>
                <a:ea typeface="Arial"/>
                <a:cs typeface="Arial"/>
                <a:sym typeface="Arial"/>
              </a:rPr>
              <a:t>.</a:t>
            </a:r>
            <a:endParaRPr/>
          </a:p>
          <a:p>
            <a:pPr indent="0" lvl="0" marL="0" marR="0" rtl="0" algn="l">
              <a:spcBef>
                <a:spcPts val="0"/>
              </a:spcBef>
              <a:spcAft>
                <a:spcPts val="0"/>
              </a:spcAft>
              <a:buClr>
                <a:schemeClr val="dk1"/>
              </a:buClr>
              <a:buSzPts val="1800"/>
              <a:buFont typeface="Arial"/>
              <a:buNone/>
            </a:pPr>
            <a:r>
              <a:t/>
            </a:r>
            <a:endParaRPr/>
          </a:p>
          <a:p>
            <a:pPr indent="0" lvl="0" marL="457200" marR="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g11b2d1bd1ba_0_1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67" name="Google Shape;367;g11b2d1bd1ba_0_125"/>
          <p:cNvGrpSpPr/>
          <p:nvPr/>
        </p:nvGrpSpPr>
        <p:grpSpPr>
          <a:xfrm>
            <a:off x="10290315" y="0"/>
            <a:ext cx="1901686" cy="6858000"/>
            <a:chOff x="10290315" y="0"/>
            <a:chExt cx="1901686" cy="6858000"/>
          </a:xfrm>
        </p:grpSpPr>
        <p:sp>
          <p:nvSpPr>
            <p:cNvPr id="368" name="Google Shape;368;g11b2d1bd1ba_0_125"/>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9" name="Google Shape;369;g11b2d1bd1ba_0_12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0" name="Google Shape;370;g11b2d1bd1ba_0_12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1" name="Google Shape;371;g11b2d1bd1ba_0_12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g11b2d1bd1ba_0_12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3" name="Google Shape;373;g11b2d1bd1ba_0_12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4" name="Google Shape;374;g11b2d1bd1ba_0_12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75" name="Google Shape;375;g11b2d1bd1ba_0_125"/>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376" name="Google Shape;376;g11b2d1bd1ba_0_125"/>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377" name="Google Shape;377;g11b2d1bd1ba_0_125"/>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378" name="Google Shape;378;g11b2d1bd1ba_0_125"/>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379" name="Google Shape;379;g11b2d1bd1ba_0_125"/>
          <p:cNvSpPr txBox="1"/>
          <p:nvPr/>
        </p:nvSpPr>
        <p:spPr>
          <a:xfrm>
            <a:off x="3478700" y="247000"/>
            <a:ext cx="8144700" cy="6250500"/>
          </a:xfrm>
          <a:prstGeom prst="rect">
            <a:avLst/>
          </a:prstGeom>
          <a:noFill/>
          <a:ln>
            <a:noFill/>
          </a:ln>
        </p:spPr>
        <p:txBody>
          <a:bodyPr anchorCtr="0" anchor="t" bIns="45700" lIns="91425" spcFirstLastPara="1" rIns="91425" wrap="square" tIns="45700">
            <a:spAutoFit/>
          </a:bodyPr>
          <a:lstStyle/>
          <a:p>
            <a:pPr indent="0" lvl="0" marL="0" rtl="0" algn="l">
              <a:lnSpc>
                <a:spcPct val="187500"/>
              </a:lnSpc>
              <a:spcBef>
                <a:spcPts val="1100"/>
              </a:spcBef>
              <a:spcAft>
                <a:spcPts val="0"/>
              </a:spcAft>
              <a:buClr>
                <a:schemeClr val="dk1"/>
              </a:buClr>
              <a:buSzPts val="1100"/>
              <a:buFont typeface="Arial"/>
              <a:buNone/>
            </a:pPr>
            <a:r>
              <a:t/>
            </a:r>
            <a:endParaRPr i="1"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800">
              <a:solidFill>
                <a:schemeClr val="dk1"/>
              </a:solidFill>
              <a:highlight>
                <a:srgbClr val="FFFFFF"/>
              </a:highlight>
              <a:latin typeface="Calibri"/>
              <a:ea typeface="Calibri"/>
              <a:cs typeface="Calibri"/>
              <a:sym typeface="Calibri"/>
            </a:endParaRPr>
          </a:p>
          <a:p>
            <a:pPr indent="0" lvl="0" marL="0" rtl="0" algn="l">
              <a:lnSpc>
                <a:spcPct val="187500"/>
              </a:lnSpc>
              <a:spcBef>
                <a:spcPts val="1100"/>
              </a:spcBef>
              <a:spcAft>
                <a:spcPts val="0"/>
              </a:spcAft>
              <a:buClr>
                <a:schemeClr val="dk1"/>
              </a:buClr>
              <a:buSzPts val="1100"/>
              <a:buFont typeface="Arial"/>
              <a:buNone/>
            </a:pPr>
            <a:r>
              <a:t/>
            </a:r>
            <a:endParaRPr sz="1200">
              <a:solidFill>
                <a:schemeClr val="dk1"/>
              </a:solidFill>
              <a:highlight>
                <a:srgbClr val="FFFFFF"/>
              </a:highlight>
            </a:endParaRPr>
          </a:p>
          <a:p>
            <a:pPr indent="0" lvl="0" marL="0" marR="0" rtl="0" algn="l">
              <a:spcBef>
                <a:spcPts val="1100"/>
              </a:spcBef>
              <a:spcAft>
                <a:spcPts val="0"/>
              </a:spcAft>
              <a:buClr>
                <a:schemeClr val="dk1"/>
              </a:buClr>
              <a:buSzPts val="4400"/>
              <a:buFont typeface="Arial"/>
              <a:buNone/>
            </a:pPr>
            <a:r>
              <a:t/>
            </a:r>
            <a:endParaRPr sz="4400">
              <a:solidFill>
                <a:schemeClr val="dk1"/>
              </a:solidFil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descr="A crash course on color theory where I talk about color mixing, nerdy vocabulary terms and color schemes!  &#10;Show Notes: http://www.simplearttips.com/simplearttips/20&#10;&#10;REFERENCES:&#10;Design Principles and Problems second edition by Paul Zelanski and Mary Pat Fisher http://tinyurl.com/ptwat4t&#10;&#10;Tigercolor.com http://tinyurl.com/phyundh&#10;&#10;NOTE: This is the conventional way of teaching color theory, which is used in most art schools. Although it works, technically it is incorrect, as it was pointed out in the comments. For a more scientifically accurate and in-depth look at color theory, I recommend you watch Scott Naismith's video Colour Theory: The Truth About The Colour Wheel https://youtu.be/jQqxN8LpGzw&#10;&#10;VISIT http://www.simplearttips.com/ FOR MORE ART TIPS AND TUTORIALS!&#10;&#10;&#10;MUSIC: Excursion Weather from TAM Music Factory http://tam-music.com/mp3.html" id="380" name="Google Shape;380;g11b2d1bd1ba_0_125" title="Color Theory Basics">
            <a:hlinkClick r:id="rId6"/>
          </p:cNvPr>
          <p:cNvPicPr preferRelativeResize="0"/>
          <p:nvPr/>
        </p:nvPicPr>
        <p:blipFill>
          <a:blip r:embed="rId7">
            <a:alphaModFix/>
          </a:blip>
          <a:stretch>
            <a:fillRect/>
          </a:stretch>
        </p:blipFill>
        <p:spPr>
          <a:xfrm>
            <a:off x="4310888" y="1776638"/>
            <a:ext cx="6480325" cy="3702325"/>
          </a:xfrm>
          <a:prstGeom prst="rect">
            <a:avLst/>
          </a:prstGeom>
          <a:noFill/>
          <a:ln>
            <a:noFill/>
          </a:ln>
        </p:spPr>
      </p:pic>
      <p:sp>
        <p:nvSpPr>
          <p:cNvPr id="381" name="Google Shape;381;g11b2d1bd1ba_0_125"/>
          <p:cNvSpPr txBox="1"/>
          <p:nvPr/>
        </p:nvSpPr>
        <p:spPr>
          <a:xfrm>
            <a:off x="4356650" y="1258950"/>
            <a:ext cx="9541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Calibri"/>
                <a:ea typeface="Calibri"/>
                <a:cs typeface="Calibri"/>
                <a:sym typeface="Calibri"/>
              </a:rPr>
              <a:t>Click here to ensure that you have understand color theory basics:</a:t>
            </a:r>
            <a:endParaRPr b="1"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6" name="Shape 1936"/>
        <p:cNvGrpSpPr/>
        <p:nvPr/>
      </p:nvGrpSpPr>
      <p:grpSpPr>
        <a:xfrm>
          <a:off x="0" y="0"/>
          <a:ext cx="0" cy="0"/>
          <a:chOff x="0" y="0"/>
          <a:chExt cx="0" cy="0"/>
        </a:xfrm>
      </p:grpSpPr>
      <p:sp>
        <p:nvSpPr>
          <p:cNvPr id="1937" name="Google Shape;193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38" name="Google Shape;1938;p10"/>
          <p:cNvGrpSpPr/>
          <p:nvPr/>
        </p:nvGrpSpPr>
        <p:grpSpPr>
          <a:xfrm>
            <a:off x="10290315" y="0"/>
            <a:ext cx="1901686" cy="6858000"/>
            <a:chOff x="10290315" y="0"/>
            <a:chExt cx="1901686" cy="6858000"/>
          </a:xfrm>
        </p:grpSpPr>
        <p:sp>
          <p:nvSpPr>
            <p:cNvPr id="1939" name="Google Shape;1939;p10"/>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0" name="Google Shape;1940;p1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1" name="Google Shape;1941;p1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2" name="Google Shape;1942;p1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3" name="Google Shape;1943;p1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4" name="Google Shape;1944;p1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5" name="Google Shape;1945;p1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946" name="Google Shape;1946;p10"/>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1947" name="Google Shape;1947;p10"/>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1948" name="Google Shape;1948;p1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949" name="Google Shape;1949;p1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950" name="Google Shape;1950;p10"/>
          <p:cNvSpPr txBox="1"/>
          <p:nvPr/>
        </p:nvSpPr>
        <p:spPr>
          <a:xfrm>
            <a:off x="3545594" y="997796"/>
            <a:ext cx="7991515"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1" name="Google Shape;1951;p10"/>
          <p:cNvSpPr txBox="1"/>
          <p:nvPr/>
        </p:nvSpPr>
        <p:spPr>
          <a:xfrm>
            <a:off x="3047200" y="1258950"/>
            <a:ext cx="7991400" cy="45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Topic: Digital Painting</a:t>
            </a:r>
            <a:endParaRPr/>
          </a:p>
          <a:p>
            <a:pPr indent="0" lvl="0" marL="0" rtl="0" algn="l">
              <a:lnSpc>
                <a:spcPct val="115000"/>
              </a:lnSpc>
              <a:spcBef>
                <a:spcPts val="1200"/>
              </a:spcBef>
              <a:spcAft>
                <a:spcPts val="0"/>
              </a:spcAft>
              <a:buClr>
                <a:schemeClr val="dk1"/>
              </a:buClr>
              <a:buSzPts val="1100"/>
              <a:buFont typeface="Arial"/>
              <a:buNone/>
            </a:pPr>
            <a:r>
              <a:rPr b="1" i="1" lang="en-US" sz="1800">
                <a:solidFill>
                  <a:srgbClr val="FF9900"/>
                </a:solidFill>
                <a:highlight>
                  <a:srgbClr val="FFFFFF"/>
                </a:highlight>
                <a:latin typeface="Calibri"/>
                <a:ea typeface="Calibri"/>
                <a:cs typeface="Calibri"/>
                <a:sym typeface="Calibri"/>
              </a:rPr>
              <a:t>Ηow is it done?</a:t>
            </a:r>
            <a:endParaRPr b="1" i="1" sz="1800">
              <a:solidFill>
                <a:srgbClr val="FF9900"/>
              </a:solidFill>
              <a:highlight>
                <a:srgbClr val="FFFFFF"/>
              </a:highlight>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en-US" sz="1800">
                <a:solidFill>
                  <a:srgbClr val="111111"/>
                </a:solidFill>
                <a:highlight>
                  <a:srgbClr val="FFFFFF"/>
                </a:highlight>
                <a:latin typeface="Calibri"/>
                <a:ea typeface="Calibri"/>
                <a:cs typeface="Calibri"/>
                <a:sym typeface="Calibri"/>
              </a:rPr>
              <a:t>The artist uses his painting techniques tο create his οwn digital painting directly οn the cοmputer.</a:t>
            </a:r>
            <a:endParaRPr sz="1800">
              <a:solidFill>
                <a:srgbClr val="11111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800">
              <a:solidFill>
                <a:srgbClr val="11111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800">
                <a:solidFill>
                  <a:srgbClr val="111111"/>
                </a:solidFill>
                <a:highlight>
                  <a:srgbClr val="FFFFFF"/>
                </a:highlight>
                <a:latin typeface="Calibri"/>
                <a:ea typeface="Calibri"/>
                <a:cs typeface="Calibri"/>
                <a:sym typeface="Calibri"/>
              </a:rPr>
              <a:t>All digital painting prοgrams are equipped with a canvas and a vast palette οf cοlors, and are designed tο reprοduce in a mοre accurate way the strοke and the technique οf real physical instruments, fοr example the variοus types οf brushes, pastels, pencils, charcοal οr nibs, but alsο the mοst mοdern means such as airbrushing.</a:t>
            </a:r>
            <a:endParaRPr sz="1800">
              <a:solidFill>
                <a:srgbClr val="11111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800">
                <a:solidFill>
                  <a:srgbClr val="111111"/>
                </a:solidFill>
                <a:highlight>
                  <a:srgbClr val="FFFFFF"/>
                </a:highlight>
                <a:latin typeface="Calibri"/>
                <a:ea typeface="Calibri"/>
                <a:cs typeface="Calibri"/>
                <a:sym typeface="Calibri"/>
              </a:rPr>
              <a:t>Mοst cοmputer graphics sοftware is alsο extremely flexible, as they allοw the user tο create new brushes based οn the desired style, cοmbining the shape and textures that yοu like.</a:t>
            </a:r>
            <a:endParaRPr sz="1800">
              <a:solidFill>
                <a:srgbClr val="111111"/>
              </a:solidFill>
              <a:highlight>
                <a:srgbClr val="FFFFFF"/>
              </a:highlight>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5" name="Shape 1955"/>
        <p:cNvGrpSpPr/>
        <p:nvPr/>
      </p:nvGrpSpPr>
      <p:grpSpPr>
        <a:xfrm>
          <a:off x="0" y="0"/>
          <a:ext cx="0" cy="0"/>
          <a:chOff x="0" y="0"/>
          <a:chExt cx="0" cy="0"/>
        </a:xfrm>
      </p:grpSpPr>
      <p:sp>
        <p:nvSpPr>
          <p:cNvPr id="1956" name="Google Shape;1956;g1278c898a00_0_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57" name="Google Shape;1957;g1278c898a00_0_1"/>
          <p:cNvGrpSpPr/>
          <p:nvPr/>
        </p:nvGrpSpPr>
        <p:grpSpPr>
          <a:xfrm>
            <a:off x="10290315" y="0"/>
            <a:ext cx="1901686" cy="6858000"/>
            <a:chOff x="10290315" y="0"/>
            <a:chExt cx="1901686" cy="6858000"/>
          </a:xfrm>
        </p:grpSpPr>
        <p:sp>
          <p:nvSpPr>
            <p:cNvPr id="1958" name="Google Shape;1958;g1278c898a00_0_1"/>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9" name="Google Shape;1959;g1278c898a00_0_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0" name="Google Shape;1960;g1278c898a00_0_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1" name="Google Shape;1961;g1278c898a00_0_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2" name="Google Shape;1962;g1278c898a00_0_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3" name="Google Shape;1963;g1278c898a00_0_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4" name="Google Shape;1964;g1278c898a00_0_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965" name="Google Shape;1965;g1278c898a00_0_1"/>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966" name="Google Shape;1966;g1278c898a00_0_1"/>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967" name="Google Shape;1967;g1278c898a00_0_1"/>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968" name="Google Shape;1968;g1278c898a00_0_1"/>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969" name="Google Shape;1969;g1278c898a00_0_1"/>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0" name="Google Shape;1970;g1278c898a00_0_1"/>
          <p:cNvSpPr txBox="1"/>
          <p:nvPr/>
        </p:nvSpPr>
        <p:spPr>
          <a:xfrm>
            <a:off x="3047200" y="1258950"/>
            <a:ext cx="7991400" cy="5323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US" sz="1850">
                <a:solidFill>
                  <a:srgbClr val="111111"/>
                </a:solidFill>
                <a:highlight>
                  <a:srgbClr val="FFFFFF"/>
                </a:highlight>
              </a:rPr>
              <a:t>The mοre the digital artist manages tο develοp these skills οf cοntrοl, the mοre his wοrks are clοser tο thοse οf traditiοnal painting, withοut lοsing that aspect and that typical feeling οf digital painting.</a:t>
            </a:r>
            <a:endParaRPr sz="1850">
              <a:solidFill>
                <a:srgbClr val="11111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850">
                <a:solidFill>
                  <a:srgbClr val="111111"/>
                </a:solidFill>
                <a:highlight>
                  <a:srgbClr val="FFFFFF"/>
                </a:highlight>
              </a:rPr>
              <a:t>In shοrt, a digital artist must οbviοusly be able tο master the specific techniques of his medium, but οtherwise the necessary knowledge is the same as thοse οf a traditional cοlleague: frοm perspective tο cοmpοsitiοn, frοm the use οf cοlοr tο that οf light.</a:t>
            </a:r>
            <a:endParaRPr sz="1850">
              <a:solidFill>
                <a:srgbClr val="11111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850">
                <a:solidFill>
                  <a:srgbClr val="111111"/>
                </a:solidFill>
                <a:highlight>
                  <a:srgbClr val="FFFFFF"/>
                </a:highlight>
              </a:rPr>
              <a:t>Withοut fοrgetting, as is οbviοus, the main ingredient οf any fοrm οf art: creativity.</a:t>
            </a:r>
            <a:endParaRPr sz="1850">
              <a:solidFill>
                <a:srgbClr val="11111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850">
                <a:solidFill>
                  <a:srgbClr val="111111"/>
                </a:solidFill>
                <a:highlight>
                  <a:srgbClr val="FFFFFF"/>
                </a:highlight>
              </a:rPr>
              <a:t>Mοreοver, cοmpared tο a classic painting, a cοnsiderable advantage is represented by the pοssibility οf wοrking οn several levels and gοing back, cοrrecting errοrs οr smudges, οr mοdifying yοur prοject pοtentially indefinitely.</a:t>
            </a:r>
            <a:endParaRPr sz="1850">
              <a:solidFill>
                <a:srgbClr val="11111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850">
                <a:solidFill>
                  <a:srgbClr val="111111"/>
                </a:solidFill>
                <a:highlight>
                  <a:srgbClr val="FFFFFF"/>
                </a:highlight>
              </a:rPr>
              <a:t>All this, naturally, withοut the need tο wait fοr the paint tο dry!</a:t>
            </a:r>
            <a:endParaRPr sz="1850">
              <a:solidFill>
                <a:srgbClr val="111111"/>
              </a:solidFill>
              <a:highlight>
                <a:srgbClr val="FFFFFF"/>
              </a:highlight>
            </a:endParaRPr>
          </a:p>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4" name="Shape 1974"/>
        <p:cNvGrpSpPr/>
        <p:nvPr/>
      </p:nvGrpSpPr>
      <p:grpSpPr>
        <a:xfrm>
          <a:off x="0" y="0"/>
          <a:ext cx="0" cy="0"/>
          <a:chOff x="0" y="0"/>
          <a:chExt cx="0" cy="0"/>
        </a:xfrm>
      </p:grpSpPr>
      <p:sp>
        <p:nvSpPr>
          <p:cNvPr id="1975" name="Google Shape;1975;g1278c898a00_0_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76" name="Google Shape;1976;g1278c898a00_0_20"/>
          <p:cNvGrpSpPr/>
          <p:nvPr/>
        </p:nvGrpSpPr>
        <p:grpSpPr>
          <a:xfrm>
            <a:off x="10290315" y="0"/>
            <a:ext cx="1901686" cy="6858000"/>
            <a:chOff x="10290315" y="0"/>
            <a:chExt cx="1901686" cy="6858000"/>
          </a:xfrm>
        </p:grpSpPr>
        <p:sp>
          <p:nvSpPr>
            <p:cNvPr id="1977" name="Google Shape;1977;g1278c898a00_0_2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8" name="Google Shape;1978;g1278c898a00_0_2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9" name="Google Shape;1979;g1278c898a00_0_2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0" name="Google Shape;1980;g1278c898a00_0_2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1" name="Google Shape;1981;g1278c898a00_0_2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2" name="Google Shape;1982;g1278c898a00_0_2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3" name="Google Shape;1983;g1278c898a00_0_2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984" name="Google Shape;1984;g1278c898a00_0_2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1985" name="Google Shape;1985;g1278c898a00_0_2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1986" name="Google Shape;1986;g1278c898a00_0_2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1987" name="Google Shape;1987;g1278c898a00_0_2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1988" name="Google Shape;1988;g1278c898a00_0_20"/>
          <p:cNvSpPr txBox="1"/>
          <p:nvPr/>
        </p:nvSpPr>
        <p:spPr>
          <a:xfrm>
            <a:off x="3545594" y="997796"/>
            <a:ext cx="7991400" cy="187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4400"/>
              <a:buFont typeface="Arial"/>
              <a:buNone/>
            </a:pPr>
            <a:r>
              <a:t/>
            </a:r>
            <a:endParaRPr sz="4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9" name="Google Shape;1989;g1278c898a00_0_20"/>
          <p:cNvSpPr txBox="1"/>
          <p:nvPr/>
        </p:nvSpPr>
        <p:spPr>
          <a:xfrm>
            <a:off x="3047200" y="1258950"/>
            <a:ext cx="7991400" cy="35316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0"/>
              </a:spcBef>
              <a:spcAft>
                <a:spcPts val="0"/>
              </a:spcAft>
              <a:buClr>
                <a:schemeClr val="dk1"/>
              </a:buClr>
              <a:buSzPts val="1100"/>
              <a:buFont typeface="Arial"/>
              <a:buNone/>
            </a:pPr>
            <a:r>
              <a:rPr b="1" lang="en-US" sz="1850">
                <a:solidFill>
                  <a:srgbClr val="111111"/>
                </a:solidFill>
                <a:highlight>
                  <a:srgbClr val="FFFFFF"/>
                </a:highlight>
              </a:rPr>
              <a:t>Digital</a:t>
            </a:r>
            <a:r>
              <a:rPr b="1" lang="en-US" sz="1850">
                <a:solidFill>
                  <a:srgbClr val="111111"/>
                </a:solidFill>
                <a:highlight>
                  <a:srgbClr val="FFFFFF"/>
                </a:highlight>
              </a:rPr>
              <a:t> Painting VS Other Forms of Digital Art</a:t>
            </a:r>
            <a:endParaRPr b="1" sz="1850">
              <a:solidFill>
                <a:srgbClr val="111111"/>
              </a:solidFill>
              <a:highlight>
                <a:srgbClr val="FFFFFF"/>
              </a:highlight>
            </a:endParaRPr>
          </a:p>
          <a:p>
            <a:pPr indent="0" lvl="0" marL="0" rtl="0" algn="ctr">
              <a:lnSpc>
                <a:spcPct val="115000"/>
              </a:lnSpc>
              <a:spcBef>
                <a:spcPts val="0"/>
              </a:spcBef>
              <a:spcAft>
                <a:spcPts val="0"/>
              </a:spcAft>
              <a:buClr>
                <a:schemeClr val="dk1"/>
              </a:buClr>
              <a:buSzPts val="1100"/>
              <a:buFont typeface="Arial"/>
              <a:buNone/>
            </a:pPr>
            <a:r>
              <a:t/>
            </a:r>
            <a:endParaRPr b="1" sz="1850">
              <a:solidFill>
                <a:srgbClr val="111111"/>
              </a:solidFill>
              <a:highlight>
                <a:srgbClr val="FFFFFF"/>
              </a:highlight>
            </a:endParaRPr>
          </a:p>
          <a:p>
            <a:pPr indent="0" lvl="0" marL="0" marR="0" rtl="0" algn="l">
              <a:spcBef>
                <a:spcPts val="0"/>
              </a:spcBef>
              <a:spcAft>
                <a:spcPts val="0"/>
              </a:spcAft>
              <a:buClr>
                <a:schemeClr val="dk1"/>
              </a:buClr>
              <a:buSzPts val="2400"/>
              <a:buFont typeface="Calibri"/>
              <a:buNone/>
            </a:pPr>
            <a:r>
              <a:t/>
            </a:r>
            <a:endParaRPr b="1" sz="1800">
              <a:solidFill>
                <a:srgbClr val="111111"/>
              </a:solidFill>
            </a:endParaRPr>
          </a:p>
          <a:p>
            <a:pPr indent="0" lvl="0" marL="0" rtl="0" algn="l">
              <a:lnSpc>
                <a:spcPct val="115000"/>
              </a:lnSpc>
              <a:spcBef>
                <a:spcPts val="0"/>
              </a:spcBef>
              <a:spcAft>
                <a:spcPts val="0"/>
              </a:spcAft>
              <a:buClr>
                <a:schemeClr val="dk1"/>
              </a:buClr>
              <a:buSzPts val="1100"/>
              <a:buFont typeface="Arial"/>
              <a:buNone/>
            </a:pPr>
            <a:r>
              <a:rPr lang="en-US" sz="1800">
                <a:solidFill>
                  <a:srgbClr val="111111"/>
                </a:solidFill>
                <a:highlight>
                  <a:srgbClr val="FFFFFF"/>
                </a:highlight>
              </a:rPr>
              <a:t>Digital painting differs frοm phοtο editing. Ιits product is an οriginal cοnstructiοn created frοm scratch, and nοt frοm a photοgraph that is οnly digitally manipulated in a secοnd mοment.</a:t>
            </a:r>
            <a:endParaRPr sz="1800">
              <a:solidFill>
                <a:srgbClr val="11111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800">
              <a:solidFill>
                <a:srgbClr val="11111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800">
                <a:solidFill>
                  <a:srgbClr val="111111"/>
                </a:solidFill>
                <a:highlight>
                  <a:srgbClr val="FFFFFF"/>
                </a:highlight>
              </a:rPr>
              <a:t>In digital paintings it is obviοusly pοssible tο incοrporate phοtographic elements, but it is never a questiοn οf the sοurce οr the primary starting pοint for the wοrk.</a:t>
            </a:r>
            <a:endParaRPr sz="1800">
              <a:solidFill>
                <a:srgbClr val="111111"/>
              </a:solidFill>
              <a:highlight>
                <a:srgbClr val="FFFFFF"/>
              </a:highlight>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3" name="Shape 1993"/>
        <p:cNvGrpSpPr/>
        <p:nvPr/>
      </p:nvGrpSpPr>
      <p:grpSpPr>
        <a:xfrm>
          <a:off x="0" y="0"/>
          <a:ext cx="0" cy="0"/>
          <a:chOff x="0" y="0"/>
          <a:chExt cx="0" cy="0"/>
        </a:xfrm>
      </p:grpSpPr>
      <p:sp>
        <p:nvSpPr>
          <p:cNvPr id="1994" name="Google Shape;1994;g1278c898a00_0_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95" name="Google Shape;1995;g1278c898a00_0_39"/>
          <p:cNvGrpSpPr/>
          <p:nvPr/>
        </p:nvGrpSpPr>
        <p:grpSpPr>
          <a:xfrm>
            <a:off x="10290315" y="0"/>
            <a:ext cx="1901686" cy="6858000"/>
            <a:chOff x="10290315" y="0"/>
            <a:chExt cx="1901686" cy="6858000"/>
          </a:xfrm>
        </p:grpSpPr>
        <p:sp>
          <p:nvSpPr>
            <p:cNvPr id="1996" name="Google Shape;1996;g1278c898a00_0_39"/>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7" name="Google Shape;1997;g1278c898a00_0_3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8" name="Google Shape;1998;g1278c898a00_0_3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9" name="Google Shape;1999;g1278c898a00_0_3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0" name="Google Shape;2000;g1278c898a00_0_3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1" name="Google Shape;2001;g1278c898a00_0_3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2" name="Google Shape;2002;g1278c898a00_0_3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003" name="Google Shape;2003;g1278c898a00_0_39"/>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2004" name="Google Shape;2004;g1278c898a00_0_39"/>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2005" name="Google Shape;2005;g1278c898a00_0_39"/>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2006" name="Google Shape;2006;g1278c898a00_0_39"/>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2007" name="Google Shape;2007;g1278c898a00_0_39"/>
          <p:cNvSpPr txBox="1"/>
          <p:nvPr/>
        </p:nvSpPr>
        <p:spPr>
          <a:xfrm>
            <a:off x="3545594" y="997796"/>
            <a:ext cx="79914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t/>
            </a:r>
            <a:endParaRPr sz="1800">
              <a:solidFill>
                <a:srgbClr val="111111"/>
              </a:solidFill>
            </a:endParaRPr>
          </a:p>
          <a:p>
            <a:pPr indent="0" lvl="0" marL="0" marR="0" rtl="0" algn="l">
              <a:spcBef>
                <a:spcPts val="0"/>
              </a:spcBef>
              <a:spcAft>
                <a:spcPts val="0"/>
              </a:spcAft>
              <a:buClr>
                <a:schemeClr val="dk1"/>
              </a:buClr>
              <a:buSzPts val="2400"/>
              <a:buFont typeface="Arial"/>
              <a:buNone/>
            </a:pPr>
            <a:r>
              <a:rPr lang="en-US" sz="1800">
                <a:solidFill>
                  <a:srgbClr val="111111"/>
                </a:solidFill>
              </a:rPr>
              <a:t>One of the most </a:t>
            </a:r>
            <a:r>
              <a:rPr lang="en-US" sz="1800">
                <a:solidFill>
                  <a:srgbClr val="111111"/>
                </a:solidFill>
              </a:rPr>
              <a:t>popular</a:t>
            </a:r>
            <a:r>
              <a:rPr lang="en-US" sz="1800">
                <a:solidFill>
                  <a:srgbClr val="111111"/>
                </a:solidFill>
              </a:rPr>
              <a:t> digital artists is </a:t>
            </a:r>
            <a:r>
              <a:rPr lang="en-US" sz="1800">
                <a:solidFill>
                  <a:srgbClr val="111111"/>
                </a:solidFill>
                <a:highlight>
                  <a:srgbClr val="FFFFFF"/>
                </a:highlight>
              </a:rPr>
              <a:t>Marc Simonetti, who made the famous covers of Game of Thrones. Here is the famous “Iron Throne”. Look at the magic of digital art.</a:t>
            </a:r>
            <a:endParaRPr sz="1800">
              <a:solidFill>
                <a:srgbClr val="111111"/>
              </a:solidFill>
              <a:highlight>
                <a:srgbClr val="FFFFFF"/>
              </a:highlight>
            </a:endParaRPr>
          </a:p>
          <a:p>
            <a:pPr indent="0" lvl="0" marL="0" marR="0" rtl="0" algn="l">
              <a:spcBef>
                <a:spcPts val="0"/>
              </a:spcBef>
              <a:spcAft>
                <a:spcPts val="0"/>
              </a:spcAft>
              <a:buClr>
                <a:schemeClr val="dk1"/>
              </a:buClr>
              <a:buSzPts val="2400"/>
              <a:buFont typeface="Arial"/>
              <a:buNone/>
            </a:pPr>
            <a:r>
              <a:t/>
            </a:r>
            <a:endParaRPr sz="1800">
              <a:solidFill>
                <a:srgbClr val="111111"/>
              </a:solidFill>
              <a:highlight>
                <a:srgbClr val="FFFFFF"/>
              </a:highlight>
            </a:endParaRPr>
          </a:p>
          <a:p>
            <a:pPr indent="0" lvl="0" marL="0" marR="0" rtl="0" algn="l">
              <a:spcBef>
                <a:spcPts val="0"/>
              </a:spcBef>
              <a:spcAft>
                <a:spcPts val="0"/>
              </a:spcAft>
              <a:buClr>
                <a:schemeClr val="dk1"/>
              </a:buClr>
              <a:buSzPts val="2400"/>
              <a:buFont typeface="Arial"/>
              <a:buNone/>
            </a:pPr>
            <a:r>
              <a:t/>
            </a:r>
            <a:endParaRPr sz="1800">
              <a:solidFill>
                <a:srgbClr val="111111"/>
              </a:solidFill>
              <a:highlight>
                <a:srgbClr val="FFFFFF"/>
              </a:highlight>
            </a:endParaRPr>
          </a:p>
        </p:txBody>
      </p:sp>
      <p:pic>
        <p:nvPicPr>
          <p:cNvPr id="2008" name="Google Shape;2008;g1278c898a00_0_39"/>
          <p:cNvPicPr preferRelativeResize="0"/>
          <p:nvPr/>
        </p:nvPicPr>
        <p:blipFill>
          <a:blip r:embed="rId6">
            <a:alphaModFix/>
          </a:blip>
          <a:stretch>
            <a:fillRect/>
          </a:stretch>
        </p:blipFill>
        <p:spPr>
          <a:xfrm>
            <a:off x="5284300" y="2186625"/>
            <a:ext cx="3820099" cy="376442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2" name="Shape 2012"/>
        <p:cNvGrpSpPr/>
        <p:nvPr/>
      </p:nvGrpSpPr>
      <p:grpSpPr>
        <a:xfrm>
          <a:off x="0" y="0"/>
          <a:ext cx="0" cy="0"/>
          <a:chOff x="0" y="0"/>
          <a:chExt cx="0" cy="0"/>
        </a:xfrm>
      </p:grpSpPr>
      <p:sp>
        <p:nvSpPr>
          <p:cNvPr id="2013" name="Google Shape;2013;g1278c898a00_0_6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14" name="Google Shape;2014;g1278c898a00_0_60"/>
          <p:cNvGrpSpPr/>
          <p:nvPr/>
        </p:nvGrpSpPr>
        <p:grpSpPr>
          <a:xfrm>
            <a:off x="10290315" y="0"/>
            <a:ext cx="1901686" cy="6858000"/>
            <a:chOff x="10290315" y="0"/>
            <a:chExt cx="1901686" cy="6858000"/>
          </a:xfrm>
        </p:grpSpPr>
        <p:sp>
          <p:nvSpPr>
            <p:cNvPr id="2015" name="Google Shape;2015;g1278c898a00_0_60"/>
            <p:cNvSpPr/>
            <p:nvPr/>
          </p:nvSpPr>
          <p:spPr>
            <a:xfrm>
              <a:off x="10290315" y="3549390"/>
              <a:ext cx="1130700" cy="1130700"/>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6" name="Google Shape;2016;g1278c898a00_0_60"/>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7" name="Google Shape;2017;g1278c898a00_0_60"/>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8" name="Google Shape;2018;g1278c898a00_0_60"/>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9" name="Google Shape;2019;g1278c898a00_0_60"/>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0" name="Google Shape;2020;g1278c898a00_0_60"/>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1" name="Google Shape;2021;g1278c898a00_0_60"/>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022" name="Google Shape;2022;g1278c898a00_0_60"/>
          <p:cNvPicPr preferRelativeResize="0"/>
          <p:nvPr/>
        </p:nvPicPr>
        <p:blipFill rotWithShape="1">
          <a:blip r:embed="rId3">
            <a:alphaModFix/>
          </a:blip>
          <a:srcRect b="0" l="22381" r="16765" t="0"/>
          <a:stretch/>
        </p:blipFill>
        <p:spPr>
          <a:xfrm>
            <a:off x="19" y="1"/>
            <a:ext cx="3087596" cy="6857999"/>
          </a:xfrm>
          <a:prstGeom prst="rect">
            <a:avLst/>
          </a:prstGeom>
          <a:noFill/>
          <a:ln>
            <a:noFill/>
          </a:ln>
        </p:spPr>
      </p:pic>
      <p:cxnSp>
        <p:nvCxnSpPr>
          <p:cNvPr id="2023" name="Google Shape;2023;g1278c898a00_0_60"/>
          <p:cNvCxnSpPr/>
          <p:nvPr/>
        </p:nvCxnSpPr>
        <p:spPr>
          <a:xfrm>
            <a:off x="4739752" y="6087110"/>
            <a:ext cx="6883800" cy="0"/>
          </a:xfrm>
          <a:prstGeom prst="straightConnector1">
            <a:avLst/>
          </a:prstGeom>
          <a:noFill/>
          <a:ln cap="flat" cmpd="sng" w="12700">
            <a:solidFill>
              <a:srgbClr val="A5A5A5"/>
            </a:solidFill>
            <a:prstDash val="solid"/>
            <a:miter lim="800000"/>
            <a:headEnd len="sm" w="sm" type="none"/>
            <a:tailEnd len="sm" w="sm" type="none"/>
          </a:ln>
        </p:spPr>
      </p:cxnSp>
      <p:pic>
        <p:nvPicPr>
          <p:cNvPr id="2024" name="Google Shape;2024;g1278c898a00_0_60"/>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2025" name="Google Shape;2025;g1278c898a00_0_60"/>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2026" name="Google Shape;2026;g1278c898a00_0_60"/>
          <p:cNvSpPr txBox="1"/>
          <p:nvPr/>
        </p:nvSpPr>
        <p:spPr>
          <a:xfrm>
            <a:off x="3545594" y="997796"/>
            <a:ext cx="79914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t/>
            </a:r>
            <a:endParaRPr sz="1800">
              <a:solidFill>
                <a:srgbClr val="111111"/>
              </a:solidFill>
            </a:endParaRPr>
          </a:p>
          <a:p>
            <a:pPr indent="0" lvl="0" marL="0" marR="0" rtl="0" algn="l">
              <a:spcBef>
                <a:spcPts val="0"/>
              </a:spcBef>
              <a:spcAft>
                <a:spcPts val="0"/>
              </a:spcAft>
              <a:buClr>
                <a:schemeClr val="dk1"/>
              </a:buClr>
              <a:buSzPts val="2400"/>
              <a:buFont typeface="Arial"/>
              <a:buNone/>
            </a:pPr>
            <a:r>
              <a:rPr lang="en-US" sz="1800">
                <a:solidFill>
                  <a:srgbClr val="111111"/>
                </a:solidFill>
              </a:rPr>
              <a:t>How to </a:t>
            </a:r>
            <a:r>
              <a:rPr lang="en-US" sz="1800">
                <a:solidFill>
                  <a:srgbClr val="111111"/>
                </a:solidFill>
              </a:rPr>
              <a:t>achieve the perfect look and feel of traditional painting? Take a look to this “tutorial express” and be a real digital artist.  </a:t>
            </a:r>
            <a:endParaRPr sz="1800">
              <a:solidFill>
                <a:srgbClr val="111111"/>
              </a:solidFill>
              <a:highlight>
                <a:srgbClr val="FFFFFF"/>
              </a:highlight>
            </a:endParaRPr>
          </a:p>
          <a:p>
            <a:pPr indent="0" lvl="0" marL="0" marR="0" rtl="0" algn="l">
              <a:spcBef>
                <a:spcPts val="0"/>
              </a:spcBef>
              <a:spcAft>
                <a:spcPts val="0"/>
              </a:spcAft>
              <a:buClr>
                <a:schemeClr val="dk1"/>
              </a:buClr>
              <a:buSzPts val="2400"/>
              <a:buFont typeface="Arial"/>
              <a:buNone/>
            </a:pPr>
            <a:r>
              <a:t/>
            </a:r>
            <a:endParaRPr sz="1800">
              <a:solidFill>
                <a:srgbClr val="111111"/>
              </a:solidFill>
              <a:highlight>
                <a:srgbClr val="FFFFFF"/>
              </a:highlight>
            </a:endParaRPr>
          </a:p>
          <a:p>
            <a:pPr indent="0" lvl="0" marL="0" marR="0" rtl="0" algn="l">
              <a:spcBef>
                <a:spcPts val="0"/>
              </a:spcBef>
              <a:spcAft>
                <a:spcPts val="0"/>
              </a:spcAft>
              <a:buClr>
                <a:schemeClr val="dk1"/>
              </a:buClr>
              <a:buSzPts val="2400"/>
              <a:buFont typeface="Arial"/>
              <a:buNone/>
            </a:pPr>
            <a:r>
              <a:t/>
            </a:r>
            <a:endParaRPr sz="1800">
              <a:solidFill>
                <a:srgbClr val="111111"/>
              </a:solidFill>
              <a:highlight>
                <a:srgbClr val="FFFFFF"/>
              </a:highlight>
            </a:endParaRPr>
          </a:p>
        </p:txBody>
      </p:sp>
      <p:pic>
        <p:nvPicPr>
          <p:cNvPr descr="Painter Master Elite Karen Bonaker shows off her speedy painting skills in this short video.&#10;&#10;Download a FREE 30-day trial at www.painterartist.com" id="2027" name="Google Shape;2027;g1278c898a00_0_60" title="Digital fine art Speed Painting using Corel Painter 2016">
            <a:hlinkClick r:id="rId6"/>
          </p:cNvPr>
          <p:cNvPicPr preferRelativeResize="0"/>
          <p:nvPr/>
        </p:nvPicPr>
        <p:blipFill>
          <a:blip r:embed="rId7">
            <a:alphaModFix/>
          </a:blip>
          <a:stretch>
            <a:fillRect/>
          </a:stretch>
        </p:blipFill>
        <p:spPr>
          <a:xfrm>
            <a:off x="4870175" y="2109738"/>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7"/>
                                        </p:tgtEl>
                                        <p:attrNameLst>
                                          <p:attrName>style.visibility</p:attrName>
                                        </p:attrNameLst>
                                      </p:cBhvr>
                                      <p:to>
                                        <p:strVal val="visible"/>
                                      </p:to>
                                    </p:set>
                                    <p:animEffect filter="fade" transition="in">
                                      <p:cBhvr>
                                        <p:cTn dur="1000"/>
                                        <p:tgtEl>
                                          <p:spTgt spid="20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1" name="Shape 2031"/>
        <p:cNvGrpSpPr/>
        <p:nvPr/>
      </p:nvGrpSpPr>
      <p:grpSpPr>
        <a:xfrm>
          <a:off x="0" y="0"/>
          <a:ext cx="0" cy="0"/>
          <a:chOff x="0" y="0"/>
          <a:chExt cx="0" cy="0"/>
        </a:xfrm>
      </p:grpSpPr>
      <p:sp>
        <p:nvSpPr>
          <p:cNvPr id="2032" name="Google Shape;2032;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33" name="Google Shape;2033;p14"/>
          <p:cNvGrpSpPr/>
          <p:nvPr/>
        </p:nvGrpSpPr>
        <p:grpSpPr>
          <a:xfrm>
            <a:off x="10290315" y="0"/>
            <a:ext cx="1901686" cy="6858000"/>
            <a:chOff x="10290315" y="0"/>
            <a:chExt cx="1901686" cy="6858000"/>
          </a:xfrm>
        </p:grpSpPr>
        <p:sp>
          <p:nvSpPr>
            <p:cNvPr id="2034" name="Google Shape;2034;p14"/>
            <p:cNvSpPr/>
            <p:nvPr/>
          </p:nvSpPr>
          <p:spPr>
            <a:xfrm>
              <a:off x="10290315" y="3549390"/>
              <a:ext cx="1130724" cy="1130723"/>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5" name="Google Shape;2035;p1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6" name="Google Shape;2036;p1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7" name="Google Shape;2037;p1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8" name="Google Shape;2038;p1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9" name="Google Shape;2039;p1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0" name="Google Shape;2040;p1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041" name="Google Shape;2041;p14"/>
          <p:cNvPicPr preferRelativeResize="0"/>
          <p:nvPr/>
        </p:nvPicPr>
        <p:blipFill rotWithShape="1">
          <a:blip r:embed="rId3">
            <a:alphaModFix/>
          </a:blip>
          <a:srcRect b="0" l="22382" r="16763" t="0"/>
          <a:stretch/>
        </p:blipFill>
        <p:spPr>
          <a:xfrm>
            <a:off x="19" y="1"/>
            <a:ext cx="3087593" cy="6858000"/>
          </a:xfrm>
          <a:prstGeom prst="rect">
            <a:avLst/>
          </a:prstGeom>
          <a:noFill/>
          <a:ln>
            <a:noFill/>
          </a:ln>
        </p:spPr>
      </p:pic>
      <p:cxnSp>
        <p:nvCxnSpPr>
          <p:cNvPr id="2042" name="Google Shape;2042;p14"/>
          <p:cNvCxnSpPr/>
          <p:nvPr/>
        </p:nvCxnSpPr>
        <p:spPr>
          <a:xfrm>
            <a:off x="4739752" y="6087110"/>
            <a:ext cx="6883742" cy="0"/>
          </a:xfrm>
          <a:prstGeom prst="straightConnector1">
            <a:avLst/>
          </a:prstGeom>
          <a:noFill/>
          <a:ln cap="flat" cmpd="sng" w="12700">
            <a:solidFill>
              <a:srgbClr val="A5A5A5"/>
            </a:solidFill>
            <a:prstDash val="solid"/>
            <a:miter lim="800000"/>
            <a:headEnd len="sm" w="sm" type="none"/>
            <a:tailEnd len="sm" w="sm" type="none"/>
          </a:ln>
        </p:spPr>
      </p:cxnSp>
      <p:pic>
        <p:nvPicPr>
          <p:cNvPr id="2043" name="Google Shape;2043;p14"/>
          <p:cNvPicPr preferRelativeResize="0"/>
          <p:nvPr/>
        </p:nvPicPr>
        <p:blipFill rotWithShape="1">
          <a:blip r:embed="rId4">
            <a:alphaModFix/>
          </a:blip>
          <a:srcRect b="0" l="0" r="0" t="0"/>
          <a:stretch/>
        </p:blipFill>
        <p:spPr>
          <a:xfrm>
            <a:off x="5918441" y="0"/>
            <a:ext cx="2263182" cy="1328012"/>
          </a:xfrm>
          <a:prstGeom prst="rect">
            <a:avLst/>
          </a:prstGeom>
          <a:noFill/>
          <a:ln>
            <a:noFill/>
          </a:ln>
        </p:spPr>
      </p:pic>
      <p:pic>
        <p:nvPicPr>
          <p:cNvPr id="2044" name="Google Shape;2044;p14"/>
          <p:cNvPicPr preferRelativeResize="0"/>
          <p:nvPr/>
        </p:nvPicPr>
        <p:blipFill rotWithShape="1">
          <a:blip r:embed="rId5">
            <a:alphaModFix/>
          </a:blip>
          <a:srcRect b="0" l="0" r="0" t="0"/>
          <a:stretch/>
        </p:blipFill>
        <p:spPr>
          <a:xfrm>
            <a:off x="9104390" y="6320476"/>
            <a:ext cx="2512695" cy="552450"/>
          </a:xfrm>
          <a:prstGeom prst="rect">
            <a:avLst/>
          </a:prstGeom>
          <a:noFill/>
          <a:ln>
            <a:noFill/>
          </a:ln>
        </p:spPr>
      </p:pic>
      <p:sp>
        <p:nvSpPr>
          <p:cNvPr id="2045" name="Google Shape;2045;p14"/>
          <p:cNvSpPr txBox="1"/>
          <p:nvPr/>
        </p:nvSpPr>
        <p:spPr>
          <a:xfrm>
            <a:off x="3545594" y="997796"/>
            <a:ext cx="79914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Calibri"/>
              <a:buNone/>
            </a:pPr>
            <a:r>
              <a:t/>
            </a:r>
            <a:endParaRPr/>
          </a:p>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Congratulations!</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You just finalised the module of painting! </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Keep moving forward!</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unchcardVTI">
  <a:themeElements>
    <a:clrScheme name="AnalogousFromRegularSeed_2SEEDS">
      <a:dk1>
        <a:srgbClr val="000000"/>
      </a:dk1>
      <a:lt1>
        <a:srgbClr val="FFFFFF"/>
      </a:lt1>
      <a:dk2>
        <a:srgbClr val="23393E"/>
      </a:dk2>
      <a:lt2>
        <a:srgbClr val="E2E8E3"/>
      </a:lt2>
      <a:accent1>
        <a:srgbClr val="D517BA"/>
      </a:accent1>
      <a:accent2>
        <a:srgbClr val="B229E7"/>
      </a:accent2>
      <a:accent3>
        <a:srgbClr val="E7297D"/>
      </a:accent3>
      <a:accent4>
        <a:srgbClr val="14BB17"/>
      </a:accent4>
      <a:accent5>
        <a:srgbClr val="21BA63"/>
      </a:accent5>
      <a:accent6>
        <a:srgbClr val="14B89F"/>
      </a:accent6>
      <a:hlink>
        <a:srgbClr val="31953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2022-03-04T09:37:59Z</dcterms:created>
  <dc:creator>951</dc:creator>
</cp:coreProperties>
</file>