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46"/>
  </p:notesMasterIdLst>
  <p:sldIdLst>
    <p:sldId id="256" r:id="rId2"/>
    <p:sldId id="430" r:id="rId3"/>
    <p:sldId id="258" r:id="rId4"/>
    <p:sldId id="431" r:id="rId5"/>
    <p:sldId id="432" r:id="rId6"/>
    <p:sldId id="259" r:id="rId7"/>
    <p:sldId id="260" r:id="rId8"/>
    <p:sldId id="434" r:id="rId9"/>
    <p:sldId id="435" r:id="rId10"/>
    <p:sldId id="436" r:id="rId11"/>
    <p:sldId id="437" r:id="rId12"/>
    <p:sldId id="433" r:id="rId13"/>
    <p:sldId id="439" r:id="rId14"/>
    <p:sldId id="440" r:id="rId15"/>
    <p:sldId id="441" r:id="rId16"/>
    <p:sldId id="442" r:id="rId17"/>
    <p:sldId id="443" r:id="rId18"/>
    <p:sldId id="445" r:id="rId19"/>
    <p:sldId id="446" r:id="rId20"/>
    <p:sldId id="447" r:id="rId21"/>
    <p:sldId id="448" r:id="rId22"/>
    <p:sldId id="449" r:id="rId23"/>
    <p:sldId id="444" r:id="rId24"/>
    <p:sldId id="450" r:id="rId25"/>
    <p:sldId id="451" r:id="rId26"/>
    <p:sldId id="452" r:id="rId27"/>
    <p:sldId id="453" r:id="rId28"/>
    <p:sldId id="455" r:id="rId29"/>
    <p:sldId id="456" r:id="rId30"/>
    <p:sldId id="457" r:id="rId31"/>
    <p:sldId id="458" r:id="rId32"/>
    <p:sldId id="459" r:id="rId33"/>
    <p:sldId id="460" r:id="rId34"/>
    <p:sldId id="461" r:id="rId35"/>
    <p:sldId id="454" r:id="rId36"/>
    <p:sldId id="462" r:id="rId37"/>
    <p:sldId id="463" r:id="rId38"/>
    <p:sldId id="465" r:id="rId39"/>
    <p:sldId id="466" r:id="rId40"/>
    <p:sldId id="467" r:id="rId41"/>
    <p:sldId id="468" r:id="rId42"/>
    <p:sldId id="464" r:id="rId43"/>
    <p:sldId id="469" r:id="rId44"/>
    <p:sldId id="43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EF5BC-C243-442C-B008-F9E7B6F98151}" v="1142" dt="2022-10-10T12:26:02.791"/>
    <p1510:client id="{667B910B-2491-4D0D-B0CA-25003B30B755}" v="286" dt="2022-10-11T23:24:13.558"/>
    <p1510:client id="{7AD996F3-2396-4306-A890-2B2384FE01CB}" v="376" dt="2022-05-22T19:40:19.416"/>
    <p1510:client id="{8D215C61-237E-40F6-A37D-E1C6895FC7EA}" v="1028" dt="2022-10-11T13:02:11.193"/>
    <p1510:client id="{9951BBD8-E8FF-4AFA-A998-1E801657D831}" v="366" dt="2022-10-15T23:12:50.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4"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6FF5D-B1D9-4C8E-AF8C-BE1618FFAA39}"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50BAF-407E-41ED-945A-4C317B8AF57E}" type="slidenum">
              <a:rPr lang="en-US" smtClean="0"/>
              <a:t>‹#›</a:t>
            </a:fld>
            <a:endParaRPr lang="en-US"/>
          </a:p>
        </p:txBody>
      </p:sp>
    </p:spTree>
    <p:extLst>
      <p:ext uri="{BB962C8B-B14F-4D97-AF65-F5344CB8AC3E}">
        <p14:creationId xmlns:p14="http://schemas.microsoft.com/office/powerpoint/2010/main" val="165397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10/15/2022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4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79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10/15/2022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5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48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8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33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72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45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10/15/2022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83385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4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10/15/2022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2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10/15/2022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623888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iffsense.com/diff/handcrafted/handicraft"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7esl.com/handicraft-vocabulary/" TargetMode="External"/><Relationship Id="rId5" Type="http://schemas.openxmlformats.org/officeDocument/2006/relationships/hyperlink" Target="https://www.homequestionsanswered.com/what-are-handicrafts.html" TargetMode="Externa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https://www.youtube.com/embed/xZ4UJAynHlI?feature=oembed" TargetMode="External"/><Relationship Id="rId5" Type="http://schemas.openxmlformats.org/officeDocument/2006/relationships/image" Target="../media/image5.jpe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yw9yqrw44ms?feature=oembed" TargetMode="External"/><Relationship Id="rId6" Type="http://schemas.openxmlformats.org/officeDocument/2006/relationships/image" Target="../media/image6.jpeg"/><Relationship Id="rId5" Type="http://schemas.openxmlformats.org/officeDocument/2006/relationships/image" Target="../media/image3.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yw9yqrw44ms" TargetMode="External"/><Relationship Id="rId3" Type="http://schemas.openxmlformats.org/officeDocument/2006/relationships/image" Target="../media/image2.png"/><Relationship Id="rId7" Type="http://schemas.openxmlformats.org/officeDocument/2006/relationships/hyperlink" Target="https://www.youtube.com/watch?v=xZ4UJAynHlI"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diaridelsestudiants.com/what-are-the-raw-materials-used-in-handicrafts/" TargetMode="External"/><Relationship Id="rId5" Type="http://schemas.openxmlformats.org/officeDocument/2006/relationships/hyperlink" Target="https://ourpastimes.com/sudoku.html" TargetMode="Externa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0VFXkL1Kr-A?feature=oembed" TargetMode="External"/><Relationship Id="rId6" Type="http://schemas.openxmlformats.org/officeDocument/2006/relationships/image" Target="../media/image7.jpeg"/><Relationship Id="rId5"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OWv6Ypzn9dg?feature=oembed" TargetMode="External"/><Relationship Id="rId6" Type="http://schemas.openxmlformats.org/officeDocument/2006/relationships/image" Target="../media/image12.jpeg"/><Relationship Id="rId5" Type="http://schemas.openxmlformats.org/officeDocument/2006/relationships/image" Target="../media/image3.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1.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video" Target="https://www.youtube.com/embed/c-vLMCw0Veg?feature=oembed" TargetMode="External"/><Relationship Id="rId1" Type="http://schemas.openxmlformats.org/officeDocument/2006/relationships/video" Target="https://www.youtube.com/embed/uQpkPSfDfiw?feature=oembed" TargetMode="External"/><Relationship Id="rId6" Type="http://schemas.openxmlformats.org/officeDocument/2006/relationships/image" Target="../media/image3.jpg"/><Relationship Id="rId11" Type="http://schemas.openxmlformats.org/officeDocument/2006/relationships/image" Target="../media/image17.jpeg"/><Relationship Id="rId5" Type="http://schemas.openxmlformats.org/officeDocument/2006/relationships/image" Target="../media/image2.png"/><Relationship Id="rId10" Type="http://schemas.openxmlformats.org/officeDocument/2006/relationships/image" Target="../media/image16.jpeg"/><Relationship Id="rId4" Type="http://schemas.openxmlformats.org/officeDocument/2006/relationships/image" Target="../media/image1.jpeg"/><Relationship Id="rId9"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dicraft.com/blogs/blog/french-knot"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instructables.com/Embroidery-101/" TargetMode="External"/><Relationship Id="rId5" Type="http://schemas.openxmlformats.org/officeDocument/2006/relationships/hyperlink" Target="https://www.youtube.com/watch?v=0VFXkL1Kr-A" TargetMode="Externa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p_R1UDsNOMk?feature=oembed" TargetMode="External"/><Relationship Id="rId6" Type="http://schemas.openxmlformats.org/officeDocument/2006/relationships/image" Target="../media/image21.jpeg"/><Relationship Id="rId5" Type="http://schemas.openxmlformats.org/officeDocument/2006/relationships/image" Target="../media/image3.jp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zzWX2dx8ufc?feature=oembed" TargetMode="External"/><Relationship Id="rId6" Type="http://schemas.openxmlformats.org/officeDocument/2006/relationships/image" Target="../media/image22.jpeg"/><Relationship Id="rId5" Type="http://schemas.openxmlformats.org/officeDocument/2006/relationships/image" Target="../media/image3.jp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uqQWpTOx22c" TargetMode="External"/><Relationship Id="rId3" Type="http://schemas.openxmlformats.org/officeDocument/2006/relationships/image" Target="../media/image2.png"/><Relationship Id="rId7" Type="http://schemas.openxmlformats.org/officeDocument/2006/relationships/hyperlink" Target="https://www.youtube.com/watch?v=zzWX2dx8ufc"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thesprucecrafts.com/stitches-every-embroiderer-should-know-4122123" TargetMode="External"/><Relationship Id="rId5" Type="http://schemas.openxmlformats.org/officeDocument/2006/relationships/hyperlink" Target="https://www.c-and-a.com/eu/en/shop/handicrafts#R2" TargetMode="External"/><Relationship Id="rId4" Type="http://schemas.openxmlformats.org/officeDocument/2006/relationships/image" Target="../media/image3.jpg"/><Relationship Id="rId9" Type="http://schemas.openxmlformats.org/officeDocument/2006/relationships/hyperlink" Target="https://www.youtube.com/watch?v=p_R1UDsNOMk"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xml"/><Relationship Id="rId7" Type="http://schemas.openxmlformats.org/officeDocument/2006/relationships/image" Target="../media/image23.jpeg"/><Relationship Id="rId2" Type="http://schemas.openxmlformats.org/officeDocument/2006/relationships/video" Target="https://www.youtube.com/embed/DsmdM51Gfws?feature=oembed" TargetMode="External"/><Relationship Id="rId1" Type="http://schemas.openxmlformats.org/officeDocument/2006/relationships/video" Target="https://www.youtube.com/embed/mlqgrLitQgs?feature=oembed" TargetMode="External"/><Relationship Id="rId6" Type="http://schemas.openxmlformats.org/officeDocument/2006/relationships/image" Target="../media/image3.jpg"/><Relationship Id="rId11" Type="http://schemas.openxmlformats.org/officeDocument/2006/relationships/image" Target="../media/image27.jpeg"/><Relationship Id="rId5" Type="http://schemas.openxmlformats.org/officeDocument/2006/relationships/image" Target="../media/image2.png"/><Relationship Id="rId10" Type="http://schemas.openxmlformats.org/officeDocument/2006/relationships/image" Target="../media/image26.jpeg"/><Relationship Id="rId4" Type="http://schemas.openxmlformats.org/officeDocument/2006/relationships/image" Target="../media/image1.jpeg"/><Relationship Id="rId9"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B6870C63-4ACF-4E87-95AE-E762A40DC18E}"/>
              </a:ext>
            </a:extLst>
          </p:cNvPr>
          <p:cNvSpPr>
            <a:spLocks noGrp="1"/>
          </p:cNvSpPr>
          <p:nvPr>
            <p:ph type="ctrTitle"/>
          </p:nvPr>
        </p:nvSpPr>
        <p:spPr>
          <a:xfrm>
            <a:off x="3521413" y="1429965"/>
            <a:ext cx="7772400" cy="2082385"/>
          </a:xfrm>
        </p:spPr>
        <p:txBody>
          <a:bodyPr>
            <a:normAutofit fontScale="90000"/>
          </a:bodyPr>
          <a:lstStyle/>
          <a:p>
            <a:pPr algn="ctr" fontAlgn="t">
              <a:lnSpc>
                <a:spcPct val="150000"/>
              </a:lnSpc>
              <a:spcBef>
                <a:spcPts val="0"/>
              </a:spcBef>
            </a:pPr>
            <a:r>
              <a:rPr lang="en-GB" sz="32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r>
              <a:rPr lang="en-GB" sz="3200" b="1" dirty="0" err="1">
                <a:solidFill>
                  <a:srgbClr val="000000"/>
                </a:solidFill>
                <a:effectLst/>
                <a:latin typeface="Calibri" panose="020F0502020204030204" pitchFamily="34" charset="0"/>
                <a:ea typeface="SimSun" panose="02010600030101010101" pitchFamily="2" charset="-122"/>
                <a:cs typeface="Calibri" panose="020F0502020204030204" pitchFamily="34" charset="0"/>
              </a:rPr>
              <a:t>QuarantinART</a:t>
            </a:r>
            <a:r>
              <a:rPr lang="en-GB" sz="32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br>
              <a:rPr lang="it-IT" sz="3200" dirty="0">
                <a:effectLst/>
                <a:latin typeface="Calibri" panose="020F0502020204030204" pitchFamily="34" charset="0"/>
                <a:ea typeface="SimSun" panose="02010600030101010101" pitchFamily="2" charset="-122"/>
                <a:cs typeface="Calibri" panose="020F0502020204030204" pitchFamily="34" charset="0"/>
              </a:rPr>
            </a:br>
            <a:r>
              <a:rPr lang="en-US" sz="3200" dirty="0">
                <a:latin typeface="Calibri" panose="020F0502020204030204" pitchFamily="34" charset="0"/>
                <a:ea typeface="SimSun" panose="02010600030101010101" pitchFamily="2" charset="-122"/>
                <a:cs typeface="Calibri" panose="020F0502020204030204" pitchFamily="34" charset="0"/>
              </a:rPr>
              <a:t>Inspire adults to explore their artistic side</a:t>
            </a:r>
            <a:br>
              <a:rPr lang="en-US" sz="3200" dirty="0">
                <a:latin typeface="Calibri" panose="020F0502020204030204" pitchFamily="34" charset="0"/>
                <a:ea typeface="SimSun" panose="02010600030101010101" pitchFamily="2" charset="-122"/>
                <a:cs typeface="Calibri" panose="020F0502020204030204" pitchFamily="34" charset="0"/>
              </a:rPr>
            </a:br>
            <a:r>
              <a:rPr lang="en-US" sz="1800" b="0" dirty="0">
                <a:latin typeface="Calibri" panose="020F0502020204030204" pitchFamily="34" charset="0"/>
                <a:ea typeface="SimSun" panose="02010600030101010101" pitchFamily="2" charset="-122"/>
                <a:cs typeface="Calibri" panose="020F0502020204030204" pitchFamily="34" charset="0"/>
              </a:rPr>
              <a:t>KA227-5C93146E</a:t>
            </a:r>
            <a:br>
              <a:rPr lang="en-US" sz="1800" dirty="0">
                <a:latin typeface="Calibri" panose="020F0502020204030204" pitchFamily="34" charset="0"/>
                <a:ea typeface="SimSun" panose="02010600030101010101" pitchFamily="2" charset="-122"/>
                <a:cs typeface="Calibri" panose="020F0502020204030204" pitchFamily="34" charset="0"/>
              </a:rPr>
            </a:br>
            <a:r>
              <a:rPr lang="en-US" sz="1800" b="0" dirty="0">
                <a:latin typeface="Calibri" panose="020F0502020204030204" pitchFamily="34" charset="0"/>
                <a:ea typeface="SimSun" panose="02010600030101010101" pitchFamily="2" charset="-122"/>
                <a:cs typeface="Calibri" panose="020F0502020204030204" pitchFamily="34" charset="0"/>
              </a:rPr>
              <a:t>KA2 - Cooperation for innovation and exchange of good practice                                                </a:t>
            </a:r>
            <a:r>
              <a:rPr lang="en-GB" sz="1800" b="0" i="0" u="none" strike="noStrike" kern="1200" dirty="0">
                <a:solidFill>
                  <a:srgbClr val="000000"/>
                </a:solidFill>
                <a:effectLst/>
                <a:latin typeface="Calibri" panose="020F0502020204030204" pitchFamily="34" charset="0"/>
                <a:cs typeface="Calibri" panose="020F0502020204030204" pitchFamily="34" charset="0"/>
              </a:rPr>
              <a:t>KA227 – </a:t>
            </a:r>
            <a:r>
              <a:rPr lang="en-US" sz="1800" b="0" dirty="0">
                <a:solidFill>
                  <a:srgbClr val="000000"/>
                </a:solidFill>
                <a:latin typeface="Calibri" panose="020F0502020204030204" pitchFamily="34" charset="0"/>
                <a:cs typeface="Calibri" panose="020F0502020204030204" pitchFamily="34" charset="0"/>
              </a:rPr>
              <a:t>Partnerships for the Creative World</a:t>
            </a:r>
            <a:r>
              <a:rPr lang="en-GB" sz="1800" b="0" i="0" u="none" strike="noStrike" kern="1200" dirty="0">
                <a:solidFill>
                  <a:srgbClr val="000000"/>
                </a:solidFill>
                <a:effectLst/>
                <a:latin typeface="Calibri" panose="020F0502020204030204" pitchFamily="34" charset="0"/>
                <a:cs typeface="Calibri" panose="020F0502020204030204" pitchFamily="34" charset="0"/>
              </a:rPr>
              <a:t>      </a:t>
            </a:r>
            <a:br>
              <a:rPr lang="it-IT" sz="1800" b="0" i="0" u="none" strike="noStrike" dirty="0">
                <a:effectLst/>
                <a:latin typeface="Arial" panose="020B0604020202020204" pitchFamily="34" charset="0"/>
              </a:rPr>
            </a:br>
            <a:endParaRPr lang="it-IT" dirty="0"/>
          </a:p>
        </p:txBody>
      </p:sp>
      <p:sp>
        <p:nvSpPr>
          <p:cNvPr id="3" name="Sottotitolo 2">
            <a:extLst>
              <a:ext uri="{FF2B5EF4-FFF2-40B4-BE49-F238E27FC236}">
                <a16:creationId xmlns:a16="http://schemas.microsoft.com/office/drawing/2014/main" id="{1AD01439-FA4C-4910-8B0A-DBAE0E76E1BB}"/>
              </a:ext>
            </a:extLst>
          </p:cNvPr>
          <p:cNvSpPr>
            <a:spLocks noGrp="1"/>
          </p:cNvSpPr>
          <p:nvPr>
            <p:ph type="subTitle" idx="1"/>
          </p:nvPr>
        </p:nvSpPr>
        <p:spPr>
          <a:xfrm>
            <a:off x="3521413" y="4283239"/>
            <a:ext cx="7697967" cy="1475177"/>
          </a:xfrm>
        </p:spPr>
        <p:txBody>
          <a:bodyPr>
            <a:normAutofit/>
          </a:bodyPr>
          <a:lstStyle/>
          <a:p>
            <a:r>
              <a:rPr lang="en-US" sz="2000" dirty="0">
                <a:latin typeface="Calibri"/>
                <a:cs typeface="Calibri"/>
              </a:rPr>
              <a:t>Module: </a:t>
            </a:r>
            <a:r>
              <a:rPr lang="en-US" dirty="0">
                <a:latin typeface="Calibri"/>
                <a:cs typeface="Calibri"/>
              </a:rPr>
              <a:t>HANDCRAFT</a:t>
            </a:r>
            <a:br>
              <a:rPr lang="en-US" dirty="0">
                <a:latin typeface="Calibri" panose="020F0502020204030204" pitchFamily="34" charset="0"/>
                <a:cs typeface="Calibri" panose="020F0502020204030204" pitchFamily="34" charset="0"/>
              </a:rPr>
            </a:br>
            <a:r>
              <a:rPr lang="en-US" sz="1800" dirty="0">
                <a:latin typeface="Calibri"/>
                <a:cs typeface="Calibri"/>
              </a:rPr>
              <a:t>Topic: 1,2,3,4</a:t>
            </a:r>
          </a:p>
          <a:p>
            <a:r>
              <a:rPr lang="en-US" sz="1800" dirty="0">
                <a:latin typeface="Calibri"/>
                <a:cs typeface="Calibri"/>
              </a:rPr>
              <a:t>Developed from: Bratislava Policy Institute</a:t>
            </a:r>
            <a:endParaRPr lang="it-IT" sz="1800" dirty="0">
              <a:latin typeface="Calibri" panose="020F0502020204030204" pitchFamily="34" charset="0"/>
              <a:cs typeface="Calibri" panose="020F0502020204030204" pitchFamily="34" charset="0"/>
            </a:endParaRPr>
          </a:p>
        </p:txBody>
      </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3" name="Picture 2">
            <a:extLst>
              <a:ext uri="{FF2B5EF4-FFF2-40B4-BE49-F238E27FC236}">
                <a16:creationId xmlns:a16="http://schemas.microsoft.com/office/drawing/2014/main" id="{4936B2D7-13C8-427B-AC2E-EFC7DE7E8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33" y="60659"/>
            <a:ext cx="2550759" cy="149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image7.jpg">
            <a:extLst>
              <a:ext uri="{FF2B5EF4-FFF2-40B4-BE49-F238E27FC236}">
                <a16:creationId xmlns:a16="http://schemas.microsoft.com/office/drawing/2014/main" id="{6BEB9C75-BFD9-4786-B253-34C9F98C5F3C}"/>
              </a:ext>
            </a:extLst>
          </p:cNvPr>
          <p:cNvPicPr/>
          <p:nvPr/>
        </p:nvPicPr>
        <p:blipFill>
          <a:blip r:embed="rId4"/>
          <a:srcRect/>
          <a:stretch>
            <a:fillRect/>
          </a:stretch>
        </p:blipFill>
        <p:spPr>
          <a:xfrm>
            <a:off x="8908344" y="6253080"/>
            <a:ext cx="2512695" cy="552450"/>
          </a:xfrm>
          <a:prstGeom prst="rect">
            <a:avLst/>
          </a:prstGeom>
          <a:ln/>
        </p:spPr>
      </p:pic>
    </p:spTree>
    <p:extLst>
      <p:ext uri="{BB962C8B-B14F-4D97-AF65-F5344CB8AC3E}">
        <p14:creationId xmlns:p14="http://schemas.microsoft.com/office/powerpoint/2010/main" val="107738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5447645"/>
          </a:xfrm>
          <a:prstGeom prst="rect">
            <a:avLst/>
          </a:prstGeom>
          <a:noFill/>
        </p:spPr>
        <p:txBody>
          <a:bodyPr wrap="square" lIns="91440" tIns="45720" rIns="91440" bIns="45720" anchor="t">
            <a:spAutoFit/>
          </a:bodyPr>
          <a:lstStyle/>
          <a:p>
            <a:r>
              <a:rPr lang="en-US" sz="2400" b="1" i="1" u="sng" dirty="0">
                <a:latin typeface="Calibri"/>
                <a:cs typeface="Calibri"/>
              </a:rPr>
              <a:t>MOST TYPICAL TYPES OF HANDCRAFTS</a:t>
            </a:r>
            <a:endParaRPr lang="en-US" sz="2400" b="1" i="1" u="sng" dirty="0">
              <a:latin typeface="Calibri" panose="020F0502020204030204" pitchFamily="34" charset="0"/>
              <a:cs typeface="Calibri" panose="020F0502020204030204" pitchFamily="34" charset="0"/>
            </a:endParaRPr>
          </a:p>
          <a:p>
            <a:pPr marL="0" indent="0">
              <a:buNone/>
            </a:pPr>
            <a:endParaRPr lang="it-IT" sz="1600" b="1" dirty="0">
              <a:latin typeface="Calibri" panose="020F0502020204030204" pitchFamily="34" charset="0"/>
              <a:cs typeface="Calibri" panose="020F0502020204030204" pitchFamily="34" charset="0"/>
            </a:endParaRPr>
          </a:p>
          <a:p>
            <a:pPr marL="0" indent="0" algn="just">
              <a:buNone/>
            </a:pPr>
            <a:endParaRPr lang="en-US" sz="2200" dirty="0">
              <a:latin typeface="Calibri" panose="020F0502020204030204" pitchFamily="34" charset="0"/>
              <a:cs typeface="Calibri" panose="020F0502020204030204" pitchFamily="34" charset="0"/>
            </a:endParaRPr>
          </a:p>
          <a:p>
            <a:pPr algn="just"/>
            <a:r>
              <a:rPr lang="en-US" sz="2200" b="1" dirty="0">
                <a:latin typeface="Calibri"/>
                <a:ea typeface="+mn-lt"/>
                <a:cs typeface="+mn-lt"/>
              </a:rPr>
              <a:t>Embroidery</a:t>
            </a:r>
            <a:r>
              <a:rPr lang="en-US" sz="2200" dirty="0">
                <a:latin typeface="Calibri"/>
                <a:ea typeface="+mn-lt"/>
                <a:cs typeface="+mn-lt"/>
              </a:rPr>
              <a:t> often serves the same basic function as beading, but utilizes different sizes and colors of thread to produce designs that are pleasing to the eye. Embroidery may be used to personalize throw pillow, jean pockets, sweater fronts, or even table coverings. As with all types of handicrafts, these two methods rely on the vision and dexterity of the individual to produce the desired result rather than some type of production machinery.</a:t>
            </a:r>
            <a:endParaRPr lang="en-US" sz="2200">
              <a:latin typeface="Calibri"/>
              <a:ea typeface="+mn-lt"/>
              <a:cs typeface="+mn-lt"/>
            </a:endParaRPr>
          </a:p>
          <a:p>
            <a:pPr algn="just"/>
            <a:r>
              <a:rPr lang="en-US" sz="2200" b="1" dirty="0">
                <a:latin typeface="Calibri"/>
                <a:ea typeface="+mn-lt"/>
                <a:cs typeface="+mn-lt"/>
              </a:rPr>
              <a:t>Sewing</a:t>
            </a:r>
            <a:r>
              <a:rPr lang="en-US" sz="2200" dirty="0">
                <a:latin typeface="Calibri"/>
                <a:ea typeface="+mn-lt"/>
                <a:cs typeface="+mn-lt"/>
              </a:rPr>
              <a:t> in general can be regarded as an example of handicrafts. Cutting and sewing a slipcover for a chair would meet this definition, as would creating pillow shams or using lengths of material to create drapery or curtain panels for window treatments. Even sewing a hem onto terrycloth sections that are cut to size and creating kitchen towels would be considered a handicraft activity.</a:t>
            </a:r>
            <a:endParaRPr lang="en-US">
              <a:latin typeface="Calibri"/>
              <a:cs typeface="Calibri"/>
            </a:endParaRPr>
          </a:p>
        </p:txBody>
      </p:sp>
    </p:spTree>
    <p:extLst>
      <p:ext uri="{BB962C8B-B14F-4D97-AF65-F5344CB8AC3E}">
        <p14:creationId xmlns:p14="http://schemas.microsoft.com/office/powerpoint/2010/main" val="334711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4737026" y="1036073"/>
            <a:ext cx="6755063" cy="3077766"/>
          </a:xfrm>
          <a:prstGeom prst="rect">
            <a:avLst/>
          </a:prstGeom>
          <a:noFill/>
        </p:spPr>
        <p:txBody>
          <a:bodyPr wrap="square" lIns="91440" tIns="45720" rIns="91440" bIns="45720" anchor="t">
            <a:spAutoFit/>
          </a:bodyPr>
          <a:lstStyle/>
          <a:p>
            <a:r>
              <a:rPr lang="en-US" sz="2400" b="1" i="1" u="sng" dirty="0">
                <a:latin typeface="Calibri"/>
                <a:cs typeface="Calibri"/>
              </a:rPr>
              <a:t>MOST TYPICAL TYPES OF HANDCRAFTS</a:t>
            </a:r>
            <a:endParaRPr lang="en-US" sz="2400" b="1" i="1" u="sng" dirty="0">
              <a:latin typeface="Calibri" panose="020F0502020204030204" pitchFamily="34" charset="0"/>
              <a:cs typeface="Calibri" panose="020F0502020204030204" pitchFamily="34" charset="0"/>
            </a:endParaRPr>
          </a:p>
          <a:p>
            <a:pPr marL="0" indent="0">
              <a:buNone/>
            </a:pPr>
            <a:endParaRPr lang="it-IT" sz="1600" b="1" dirty="0">
              <a:latin typeface="Calibri" panose="020F0502020204030204" pitchFamily="34" charset="0"/>
              <a:cs typeface="Calibri" panose="020F0502020204030204" pitchFamily="34" charset="0"/>
            </a:endParaRPr>
          </a:p>
          <a:p>
            <a:pPr algn="just"/>
            <a:r>
              <a:rPr lang="en-US" sz="2200" dirty="0">
                <a:latin typeface="Calibri"/>
                <a:ea typeface="+mn-lt"/>
                <a:cs typeface="+mn-lt"/>
              </a:rPr>
              <a:t>Since the idea behind handicrafts is that any item produced must be useful as well as decorative, the implication is that they can also be cleaned with relative ease. For example, a tablecloth embroidered with holiday designs would normally be safe to wash by hand or in a standard washing machine.</a:t>
            </a:r>
            <a:endParaRPr lang="en-US" dirty="0">
              <a:latin typeface="Calibri"/>
            </a:endParaRPr>
          </a:p>
          <a:p>
            <a:pPr algn="just"/>
            <a:endParaRPr lang="en-US" sz="2200">
              <a:latin typeface="Calibri"/>
              <a:cs typeface="Calibri"/>
            </a:endParaRPr>
          </a:p>
        </p:txBody>
      </p:sp>
      <p:pic>
        <p:nvPicPr>
          <p:cNvPr id="2" name="Picture 2" descr="Diagram&#10;&#10;Description automatically generated">
            <a:extLst>
              <a:ext uri="{FF2B5EF4-FFF2-40B4-BE49-F238E27FC236}">
                <a16:creationId xmlns:a16="http://schemas.microsoft.com/office/drawing/2014/main" id="{7B1E414C-1C0D-9838-295A-4FE61474CABD}"/>
              </a:ext>
            </a:extLst>
          </p:cNvPr>
          <p:cNvPicPr>
            <a:picLocks noChangeAspect="1"/>
          </p:cNvPicPr>
          <p:nvPr/>
        </p:nvPicPr>
        <p:blipFill>
          <a:blip r:embed="rId5"/>
          <a:stretch>
            <a:fillRect/>
          </a:stretch>
        </p:blipFill>
        <p:spPr>
          <a:xfrm>
            <a:off x="-62002" y="-12670"/>
            <a:ext cx="3948382" cy="6868962"/>
          </a:xfrm>
          <a:prstGeom prst="rect">
            <a:avLst/>
          </a:prstGeom>
        </p:spPr>
      </p:pic>
    </p:spTree>
    <p:extLst>
      <p:ext uri="{BB962C8B-B14F-4D97-AF65-F5344CB8AC3E}">
        <p14:creationId xmlns:p14="http://schemas.microsoft.com/office/powerpoint/2010/main" val="19924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3200876"/>
          </a:xfrm>
          <a:prstGeom prst="rect">
            <a:avLst/>
          </a:prstGeom>
          <a:noFill/>
        </p:spPr>
        <p:txBody>
          <a:bodyPr wrap="square" lIns="91440" tIns="45720" rIns="91440" bIns="45720" anchor="t">
            <a:spAutoFit/>
          </a:bodyPr>
          <a:lstStyle/>
          <a:p>
            <a:r>
              <a:rPr lang="en-US" sz="2800" b="1" dirty="0">
                <a:latin typeface="Calibri"/>
                <a:cs typeface="Calibri"/>
              </a:rPr>
              <a:t>REFERENCES</a:t>
            </a:r>
            <a:endParaRPr lang="en-US" sz="2800" b="1">
              <a:latin typeface="Calibri" panose="020F0502020204030204" pitchFamily="34" charset="0"/>
              <a:cs typeface="Calibri" panose="020F0502020204030204" pitchFamily="34" charset="0"/>
            </a:endParaRPr>
          </a:p>
          <a:p>
            <a:endParaRPr lang="en-US" sz="2800" b="1" dirty="0">
              <a:latin typeface="Calibri"/>
              <a:ea typeface="+mn-lt"/>
              <a:cs typeface="Calibri"/>
            </a:endParaRPr>
          </a:p>
          <a:p>
            <a:r>
              <a:rPr lang="en-US" sz="2000" dirty="0">
                <a:latin typeface="Calibri"/>
                <a:ea typeface="+mn-lt"/>
                <a:cs typeface="+mn-lt"/>
                <a:hlinkClick r:id="rId5"/>
              </a:rPr>
              <a:t>https://www.homequestionsanswered.com/what-are-handicrafts.html</a:t>
            </a:r>
            <a:endParaRPr lang="en-US" sz="2000">
              <a:latin typeface="Calibri"/>
              <a:cs typeface="Calibri"/>
            </a:endParaRPr>
          </a:p>
          <a:p>
            <a:pPr marL="0" indent="0">
              <a:buNone/>
            </a:pPr>
            <a:r>
              <a:rPr lang="en-US" sz="2000" dirty="0">
                <a:latin typeface="Calibri"/>
                <a:ea typeface="+mn-lt"/>
                <a:cs typeface="+mn-lt"/>
                <a:hlinkClick r:id="rId6"/>
              </a:rPr>
              <a:t>https://7esl.com/handicraft-vocabulary/</a:t>
            </a:r>
            <a:endParaRPr lang="en-US" sz="2000">
              <a:latin typeface="Calibri"/>
              <a:cs typeface="Calibri"/>
            </a:endParaRPr>
          </a:p>
          <a:p>
            <a:pPr marL="0" indent="0">
              <a:buNone/>
            </a:pPr>
            <a:r>
              <a:rPr lang="en-US" sz="2000" dirty="0">
                <a:latin typeface="Calibri"/>
                <a:ea typeface="+mn-lt"/>
                <a:cs typeface="+mn-lt"/>
                <a:hlinkClick r:id="rId7"/>
              </a:rPr>
              <a:t>https://diffsense.com/diff/handcrafted/handicraft</a:t>
            </a:r>
            <a:endParaRPr lang="en-US" sz="2000">
              <a:latin typeface="Calibri"/>
              <a:ea typeface="+mn-lt"/>
              <a:cs typeface="+mn-lt"/>
            </a:endParaRPr>
          </a:p>
          <a:p>
            <a:r>
              <a:rPr lang="en-US" sz="2000" dirty="0">
                <a:latin typeface="Calibri"/>
                <a:ea typeface="+mn-lt"/>
                <a:cs typeface="+mn-lt"/>
                <a:hlinkClick r:id="rId6"/>
              </a:rPr>
              <a:t>https://7esl.com/handicraft-vocabulary/</a:t>
            </a:r>
            <a:endParaRPr lang="en-US" sz="2000">
              <a:latin typeface="Calibri"/>
              <a:cs typeface="Calibri"/>
            </a:endParaRPr>
          </a:p>
          <a:p>
            <a:endParaRPr lang="en-US" sz="2000" dirty="0">
              <a:latin typeface="Neue Haas Grotesk Text Pro"/>
              <a:cs typeface="Calibri" panose="020F0502020204030204" pitchFamily="34" charset="0"/>
            </a:endParaRPr>
          </a:p>
          <a:p>
            <a:endParaRPr lang="it-IT" sz="1600" b="1"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400" dirty="0"/>
          </a:p>
        </p:txBody>
      </p:sp>
    </p:spTree>
    <p:extLst>
      <p:ext uri="{BB962C8B-B14F-4D97-AF65-F5344CB8AC3E}">
        <p14:creationId xmlns:p14="http://schemas.microsoft.com/office/powerpoint/2010/main" val="2539256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5232202"/>
          </a:xfrm>
          <a:prstGeom prst="rect">
            <a:avLst/>
          </a:prstGeom>
          <a:noFill/>
        </p:spPr>
        <p:txBody>
          <a:bodyPr wrap="square" lIns="91440" tIns="45720" rIns="91440" bIns="45720" anchor="t">
            <a:spAutoFit/>
          </a:bodyPr>
          <a:lstStyle/>
          <a:p>
            <a:r>
              <a:rPr lang="en-US" sz="2800" b="1" dirty="0">
                <a:latin typeface="Calibri"/>
                <a:cs typeface="Calibri"/>
              </a:rPr>
              <a:t>MATERIALS &amp; TOOLS</a:t>
            </a:r>
            <a:endParaRPr lang="en-US" sz="2800" b="1" dirty="0">
              <a:latin typeface="Calibri" panose="020F0502020204030204" pitchFamily="34" charset="0"/>
              <a:cs typeface="Calibri" panose="020F0502020204030204" pitchFamily="34" charset="0"/>
            </a:endParaRPr>
          </a:p>
          <a:p>
            <a:endParaRPr lang="en-US" sz="2800" b="1" dirty="0">
              <a:latin typeface="Calibri"/>
              <a:ea typeface="+mn-lt"/>
              <a:cs typeface="Calibri"/>
            </a:endParaRPr>
          </a:p>
          <a:p>
            <a:pPr algn="just"/>
            <a:r>
              <a:rPr lang="en-US" sz="2400" dirty="0">
                <a:ea typeface="+mn-lt"/>
                <a:cs typeface="+mn-lt"/>
              </a:rPr>
              <a:t>Handicraft and woodworking utilize a wide range of tools and materials to create crafts, decorative objects, furniture and implements. Some crafts, such as beadwork, involve only small hand tools, while endeavors such as cabinetmaking often require an a shop full of power tools. The materials used for handicrafts are limited only by the imagination of the craftsperson.</a:t>
            </a:r>
            <a:endParaRPr lang="en-US" sz="2400" dirty="0"/>
          </a:p>
          <a:p>
            <a:endParaRPr lang="en-US" sz="2000" dirty="0">
              <a:latin typeface="Calibri"/>
              <a:cs typeface="Calibri" panose="020F0502020204030204" pitchFamily="34" charset="0"/>
            </a:endParaRPr>
          </a:p>
          <a:p>
            <a:endParaRPr lang="en-US" sz="2000" dirty="0">
              <a:latin typeface="Neue Haas Grotesk Text Pro"/>
              <a:cs typeface="Calibri" panose="020F0502020204030204" pitchFamily="34" charset="0"/>
            </a:endParaRPr>
          </a:p>
          <a:p>
            <a:endParaRPr lang="it-IT" sz="1600" b="1"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400" dirty="0"/>
          </a:p>
        </p:txBody>
      </p:sp>
    </p:spTree>
    <p:extLst>
      <p:ext uri="{BB962C8B-B14F-4D97-AF65-F5344CB8AC3E}">
        <p14:creationId xmlns:p14="http://schemas.microsoft.com/office/powerpoint/2010/main" val="2975442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7078861"/>
          </a:xfrm>
          <a:prstGeom prst="rect">
            <a:avLst/>
          </a:prstGeom>
          <a:noFill/>
        </p:spPr>
        <p:txBody>
          <a:bodyPr wrap="square" lIns="91440" tIns="45720" rIns="91440" bIns="45720" anchor="t">
            <a:spAutoFit/>
          </a:bodyPr>
          <a:lstStyle/>
          <a:p>
            <a:r>
              <a:rPr lang="en-US" sz="2800" b="1" dirty="0">
                <a:latin typeface="Calibri"/>
                <a:cs typeface="Calibri"/>
              </a:rPr>
              <a:t>HAND TOOLS</a:t>
            </a:r>
            <a:endParaRPr lang="en-US" sz="2800" b="1" dirty="0">
              <a:latin typeface="Calibri" panose="020F0502020204030204" pitchFamily="34" charset="0"/>
              <a:cs typeface="Calibri" panose="020F0502020204030204" pitchFamily="34" charset="0"/>
            </a:endParaRPr>
          </a:p>
          <a:p>
            <a:pPr algn="just"/>
            <a:endParaRPr lang="en-US" sz="2400" dirty="0">
              <a:latin typeface="Calibri"/>
              <a:ea typeface="+mn-lt"/>
              <a:cs typeface="+mn-lt"/>
            </a:endParaRPr>
          </a:p>
          <a:p>
            <a:pPr algn="just"/>
            <a:r>
              <a:rPr lang="en-US" sz="2400" dirty="0">
                <a:latin typeface="Calibri"/>
                <a:ea typeface="+mn-lt"/>
                <a:cs typeface="+mn-lt"/>
              </a:rPr>
              <a:t>Hand tools are generally used for applications that require less power and greater finesse. In woodworking, operations such as finish planning and dovetail cutting are frequently done with hand planes and small hand saws. Handicrafts can involve the use of hand tools including needles, glass cutters, looms, spinners and presses. Hand tools allow the craftsperson to remain connected to the work without the excess power and noise of power tools. It is necessary to learn how to use hand tools properly and to maintain them so that they work at a high level of precision.</a:t>
            </a:r>
            <a:endParaRPr lang="en-US" sz="2400">
              <a:latin typeface="Calibri"/>
              <a:cs typeface="Calibri"/>
            </a:endParaRPr>
          </a:p>
          <a:p>
            <a:pPr algn="just"/>
            <a:endParaRPr lang="en-US" sz="2400" b="1" dirty="0">
              <a:latin typeface="Calibri"/>
              <a:ea typeface="+mn-lt"/>
              <a:cs typeface="Calibri"/>
            </a:endParaRPr>
          </a:p>
          <a:p>
            <a:endParaRPr lang="en-US" sz="2800" b="1" dirty="0">
              <a:latin typeface="Calibri"/>
              <a:cs typeface="Calibri"/>
            </a:endParaRPr>
          </a:p>
          <a:p>
            <a:pPr algn="just"/>
            <a:endParaRPr lang="en-US" sz="2400" dirty="0">
              <a:latin typeface="Neue Haas Grotesk Text Pro"/>
              <a:cs typeface="Calibri" panose="020F0502020204030204" pitchFamily="34" charset="0"/>
            </a:endParaRPr>
          </a:p>
          <a:p>
            <a:endParaRPr lang="en-US" sz="2000" dirty="0">
              <a:latin typeface="Calibri"/>
              <a:cs typeface="Calibri" panose="020F0502020204030204" pitchFamily="34" charset="0"/>
            </a:endParaRPr>
          </a:p>
          <a:p>
            <a:endParaRPr lang="en-US" sz="2000" dirty="0">
              <a:latin typeface="Neue Haas Grotesk Text Pro"/>
              <a:cs typeface="Calibri" panose="020F0502020204030204" pitchFamily="34" charset="0"/>
            </a:endParaRPr>
          </a:p>
          <a:p>
            <a:endParaRPr lang="it-IT" sz="1600" b="1"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400" dirty="0"/>
          </a:p>
        </p:txBody>
      </p:sp>
    </p:spTree>
    <p:extLst>
      <p:ext uri="{BB962C8B-B14F-4D97-AF65-F5344CB8AC3E}">
        <p14:creationId xmlns:p14="http://schemas.microsoft.com/office/powerpoint/2010/main" val="126158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4585871"/>
          </a:xfrm>
          <a:prstGeom prst="rect">
            <a:avLst/>
          </a:prstGeom>
          <a:noFill/>
        </p:spPr>
        <p:txBody>
          <a:bodyPr wrap="square" lIns="91440" tIns="45720" rIns="91440" bIns="45720" anchor="t">
            <a:spAutoFit/>
          </a:bodyPr>
          <a:lstStyle/>
          <a:p>
            <a:r>
              <a:rPr lang="en-US" sz="2800" b="1" dirty="0">
                <a:latin typeface="Calibri"/>
                <a:cs typeface="Calibri"/>
              </a:rPr>
              <a:t>POWER TOOLS</a:t>
            </a:r>
            <a:endParaRPr lang="en-US" sz="2800" b="1" dirty="0">
              <a:latin typeface="Calibri" panose="020F0502020204030204" pitchFamily="34" charset="0"/>
              <a:cs typeface="Calibri" panose="020F0502020204030204" pitchFamily="34" charset="0"/>
            </a:endParaRPr>
          </a:p>
          <a:p>
            <a:pPr algn="just"/>
            <a:endParaRPr lang="en-US" sz="2400" dirty="0">
              <a:latin typeface="Calibri"/>
              <a:ea typeface="+mn-lt"/>
              <a:cs typeface="+mn-lt"/>
            </a:endParaRPr>
          </a:p>
          <a:p>
            <a:pPr algn="just"/>
            <a:r>
              <a:rPr lang="en-US" sz="2400" dirty="0">
                <a:latin typeface="Calibri"/>
                <a:ea typeface="+mn-lt"/>
                <a:cs typeface="+mn-lt"/>
              </a:rPr>
              <a:t>Power tools can help the </a:t>
            </a:r>
            <a:r>
              <a:rPr lang="en-US" sz="2400" dirty="0" err="1">
                <a:latin typeface="Calibri"/>
                <a:ea typeface="+mn-lt"/>
                <a:cs typeface="+mn-lt"/>
              </a:rPr>
              <a:t>hobbiest</a:t>
            </a:r>
            <a:r>
              <a:rPr lang="en-US" sz="2400" dirty="0">
                <a:latin typeface="Calibri"/>
                <a:ea typeface="+mn-lt"/>
                <a:cs typeface="+mn-lt"/>
              </a:rPr>
              <a:t> avoid difficult drudgery, particularly in woodworking. Power jointers and planers take the rough surfaces off of lumber and flatten boards so they can be used to build precision furniture. Power saws remove the time and labor required to cut boards by hand. For best results, power tools must be maintained regularly, with their blades, knives and cutting edges kept razor sharp. Because they are so powerful, misuse of these tools can result in irreparable mistakes during a project, as well as potential safety hazards.</a:t>
            </a:r>
            <a:endParaRPr lang="en-US" dirty="0">
              <a:latin typeface="Calibri"/>
              <a:ea typeface="+mn-lt"/>
              <a:cs typeface="+mn-lt"/>
            </a:endParaRPr>
          </a:p>
          <a:p>
            <a:pPr algn="just"/>
            <a:endParaRPr lang="en-US" sz="2400" dirty="0">
              <a:latin typeface="Calibri"/>
              <a:cs typeface="Calibri"/>
            </a:endParaRPr>
          </a:p>
        </p:txBody>
      </p:sp>
    </p:spTree>
    <p:extLst>
      <p:ext uri="{BB962C8B-B14F-4D97-AF65-F5344CB8AC3E}">
        <p14:creationId xmlns:p14="http://schemas.microsoft.com/office/powerpoint/2010/main" val="404685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4585871"/>
          </a:xfrm>
          <a:prstGeom prst="rect">
            <a:avLst/>
          </a:prstGeom>
          <a:noFill/>
        </p:spPr>
        <p:txBody>
          <a:bodyPr wrap="square" lIns="91440" tIns="45720" rIns="91440" bIns="45720" anchor="t">
            <a:spAutoFit/>
          </a:bodyPr>
          <a:lstStyle/>
          <a:p>
            <a:r>
              <a:rPr lang="en-US" sz="2800" b="1" dirty="0">
                <a:latin typeface="Calibri"/>
                <a:cs typeface="Calibri"/>
              </a:rPr>
              <a:t>LUMBER</a:t>
            </a:r>
            <a:endParaRPr lang="en-US" sz="2800" b="1" dirty="0">
              <a:latin typeface="Calibri" panose="020F0502020204030204" pitchFamily="34" charset="0"/>
              <a:cs typeface="Calibri" panose="020F0502020204030204" pitchFamily="34" charset="0"/>
            </a:endParaRPr>
          </a:p>
          <a:p>
            <a:pPr algn="just"/>
            <a:endParaRPr lang="en-US" sz="2400" dirty="0">
              <a:latin typeface="Calibri"/>
              <a:ea typeface="+mn-lt"/>
              <a:cs typeface="+mn-lt"/>
            </a:endParaRPr>
          </a:p>
          <a:p>
            <a:pPr algn="just"/>
            <a:r>
              <a:rPr lang="en-US" sz="2400" dirty="0">
                <a:latin typeface="Calibri"/>
                <a:ea typeface="+mn-lt"/>
                <a:cs typeface="+mn-lt"/>
              </a:rPr>
              <a:t>Woodworkers utilize many different kinds of wood. Kiln-dried hardwoods are purchased at lumber stores for cabinetmaking. When lumber is kiln-dried, its moisture content is reduced to around seven percent, ensuring that it will not warp, swell and shrink after it has been made into furniture. Some cabinetmakers, particularly chair builders, prefer to work with green wood. Traditional chair makers can build chairs of ash that has been cut from a recently downed tree. The green wood is typically easier to work with hand tools.</a:t>
            </a:r>
            <a:endParaRPr lang="en-US" dirty="0">
              <a:latin typeface="Calibri"/>
              <a:ea typeface="+mn-lt"/>
              <a:cs typeface="+mn-lt"/>
            </a:endParaRPr>
          </a:p>
          <a:p>
            <a:pPr algn="just"/>
            <a:endParaRPr lang="en-US" sz="2400" dirty="0">
              <a:latin typeface="Calibri"/>
              <a:cs typeface="Calibri"/>
            </a:endParaRPr>
          </a:p>
        </p:txBody>
      </p:sp>
    </p:spTree>
    <p:extLst>
      <p:ext uri="{BB962C8B-B14F-4D97-AF65-F5344CB8AC3E}">
        <p14:creationId xmlns:p14="http://schemas.microsoft.com/office/powerpoint/2010/main" val="397330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4216539"/>
          </a:xfrm>
          <a:prstGeom prst="rect">
            <a:avLst/>
          </a:prstGeom>
          <a:noFill/>
        </p:spPr>
        <p:txBody>
          <a:bodyPr wrap="square" lIns="91440" tIns="45720" rIns="91440" bIns="45720" anchor="t">
            <a:spAutoFit/>
          </a:bodyPr>
          <a:lstStyle/>
          <a:p>
            <a:r>
              <a:rPr lang="en-US" sz="2800" b="1" dirty="0">
                <a:latin typeface="Calibri"/>
                <a:cs typeface="Calibri"/>
              </a:rPr>
              <a:t>CRAFT MATERIALS</a:t>
            </a:r>
            <a:endParaRPr lang="en-US" sz="2800" b="1" dirty="0">
              <a:latin typeface="Calibri" panose="020F0502020204030204" pitchFamily="34" charset="0"/>
              <a:cs typeface="Calibri" panose="020F0502020204030204" pitchFamily="34" charset="0"/>
            </a:endParaRPr>
          </a:p>
          <a:p>
            <a:pPr algn="just"/>
            <a:endParaRPr lang="en-US" sz="2400" dirty="0">
              <a:latin typeface="Calibri"/>
              <a:ea typeface="+mn-lt"/>
              <a:cs typeface="+mn-lt"/>
            </a:endParaRPr>
          </a:p>
          <a:p>
            <a:pPr algn="just"/>
            <a:r>
              <a:rPr lang="en-US" sz="2400" dirty="0">
                <a:latin typeface="Calibri"/>
                <a:ea typeface="+mn-lt"/>
                <a:cs typeface="+mn-lt"/>
              </a:rPr>
              <a:t>Handicrafts utilize a wide variety of materials. Sewers and knitters use thread, yarn and fabrics, and sometimes create these materials themselves with spinners and looms. Glassblowers use molten glass and kilns, while stained glass workers make creations out of hard sheets of colored glass. Many people engage in crafts with children, and use household objects such as scrap cloth, newspaper, glue and macaroni for creative art supplies.</a:t>
            </a:r>
            <a:endParaRPr lang="en-US" dirty="0">
              <a:latin typeface="Calibri"/>
              <a:ea typeface="+mn-lt"/>
              <a:cs typeface="+mn-lt"/>
            </a:endParaRPr>
          </a:p>
          <a:p>
            <a:pPr algn="just"/>
            <a:endParaRPr lang="en-US" sz="2400" dirty="0">
              <a:latin typeface="Calibri"/>
              <a:cs typeface="Calibri"/>
            </a:endParaRPr>
          </a:p>
        </p:txBody>
      </p:sp>
    </p:spTree>
    <p:extLst>
      <p:ext uri="{BB962C8B-B14F-4D97-AF65-F5344CB8AC3E}">
        <p14:creationId xmlns:p14="http://schemas.microsoft.com/office/powerpoint/2010/main" val="49717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4216539"/>
          </a:xfrm>
          <a:prstGeom prst="rect">
            <a:avLst/>
          </a:prstGeom>
          <a:noFill/>
        </p:spPr>
        <p:txBody>
          <a:bodyPr wrap="square" lIns="91440" tIns="45720" rIns="91440" bIns="45720" anchor="t">
            <a:spAutoFit/>
          </a:bodyPr>
          <a:lstStyle/>
          <a:p>
            <a:r>
              <a:rPr lang="en-US" sz="2800" b="1" dirty="0">
                <a:latin typeface="Calibri"/>
                <a:cs typeface="Calibri"/>
              </a:rPr>
              <a:t>OTHER TOOLS AND MATERIALS</a:t>
            </a:r>
            <a:endParaRPr lang="en-US" sz="2800" b="1" dirty="0">
              <a:latin typeface="Calibri" panose="020F0502020204030204" pitchFamily="34" charset="0"/>
              <a:cs typeface="Calibri" panose="020F0502020204030204" pitchFamily="34" charset="0"/>
            </a:endParaRPr>
          </a:p>
          <a:p>
            <a:pPr algn="just"/>
            <a:endParaRPr lang="en-US" sz="2400" dirty="0">
              <a:latin typeface="Calibri"/>
              <a:ea typeface="+mn-lt"/>
              <a:cs typeface="+mn-lt"/>
            </a:endParaRPr>
          </a:p>
          <a:p>
            <a:pPr marL="285750" indent="-285750" algn="just">
              <a:buFont typeface="Arial"/>
              <a:buChar char="•"/>
            </a:pPr>
            <a:r>
              <a:rPr lang="en-US" sz="2400" dirty="0">
                <a:latin typeface="Calibri"/>
                <a:ea typeface="+mn-lt"/>
                <a:cs typeface="+mn-lt"/>
              </a:rPr>
              <a:t>Craft Knife. Some craft knifes have </a:t>
            </a:r>
            <a:r>
              <a:rPr lang="en-US" sz="2400" dirty="0" err="1">
                <a:latin typeface="Calibri"/>
                <a:ea typeface="+mn-lt"/>
                <a:cs typeface="+mn-lt"/>
              </a:rPr>
              <a:t>interchangable</a:t>
            </a:r>
            <a:r>
              <a:rPr lang="en-US" sz="2400" dirty="0">
                <a:latin typeface="Calibri"/>
                <a:ea typeface="+mn-lt"/>
                <a:cs typeface="+mn-lt"/>
              </a:rPr>
              <a:t> blades.</a:t>
            </a:r>
            <a:endParaRPr lang="en-US" dirty="0">
              <a:latin typeface="Calibri"/>
              <a:cs typeface="Calibri"/>
            </a:endParaRPr>
          </a:p>
          <a:p>
            <a:pPr marL="285750" indent="-285750" algn="just">
              <a:buFont typeface="Arial"/>
              <a:buChar char="•"/>
            </a:pPr>
            <a:r>
              <a:rPr lang="en-US" sz="2400" dirty="0">
                <a:latin typeface="Calibri"/>
                <a:ea typeface="+mn-lt"/>
                <a:cs typeface="+mn-lt"/>
              </a:rPr>
              <a:t>Glue Gun. Glue guns come in various sizes.</a:t>
            </a:r>
            <a:endParaRPr lang="en-US" dirty="0">
              <a:latin typeface="Calibri"/>
              <a:cs typeface="Calibri"/>
            </a:endParaRPr>
          </a:p>
          <a:p>
            <a:pPr marL="285750" indent="-285750" algn="just">
              <a:buFont typeface="Arial"/>
              <a:buChar char="•"/>
            </a:pPr>
            <a:r>
              <a:rPr lang="en-US" sz="2400" dirty="0">
                <a:latin typeface="Calibri"/>
                <a:ea typeface="+mn-lt"/>
                <a:cs typeface="+mn-lt"/>
              </a:rPr>
              <a:t>Woodburning Tool. Use a wood burning tool to make a sign.</a:t>
            </a:r>
            <a:endParaRPr lang="en-US" dirty="0">
              <a:latin typeface="Calibri"/>
              <a:ea typeface="+mn-lt"/>
              <a:cs typeface="+mn-lt"/>
            </a:endParaRPr>
          </a:p>
          <a:p>
            <a:pPr marL="285750" indent="-285750" algn="just">
              <a:buFont typeface="Arial"/>
              <a:buChar char="•"/>
            </a:pPr>
            <a:r>
              <a:rPr lang="en-US" sz="2400" dirty="0">
                <a:latin typeface="Calibri"/>
                <a:ea typeface="+mn-lt"/>
                <a:cs typeface="+mn-lt"/>
              </a:rPr>
              <a:t>Scissors. Use craft scissors to scallop the edges of paper.</a:t>
            </a:r>
            <a:endParaRPr lang="en-US" dirty="0">
              <a:latin typeface="Calibri"/>
              <a:cs typeface="Calibri"/>
            </a:endParaRPr>
          </a:p>
          <a:p>
            <a:pPr marL="285750" indent="-285750" algn="just">
              <a:buFont typeface="Arial"/>
              <a:buChar char="•"/>
            </a:pPr>
            <a:r>
              <a:rPr lang="en-US" sz="2400" dirty="0">
                <a:latin typeface="Calibri"/>
                <a:ea typeface="+mn-lt"/>
                <a:cs typeface="+mn-lt"/>
              </a:rPr>
              <a:t>Cutting Tools.</a:t>
            </a:r>
            <a:endParaRPr lang="en-US" dirty="0">
              <a:latin typeface="Calibri"/>
              <a:cs typeface="Calibri"/>
            </a:endParaRPr>
          </a:p>
          <a:p>
            <a:pPr marL="285750" indent="-285750" algn="just">
              <a:buFont typeface="Arial"/>
              <a:buChar char="•"/>
            </a:pPr>
            <a:r>
              <a:rPr lang="en-US" sz="2400" dirty="0">
                <a:latin typeface="Calibri"/>
                <a:ea typeface="+mn-lt"/>
                <a:cs typeface="+mn-lt"/>
              </a:rPr>
              <a:t>Miter Box.</a:t>
            </a:r>
            <a:endParaRPr lang="en-US" dirty="0">
              <a:latin typeface="Calibri"/>
              <a:ea typeface="+mn-lt"/>
              <a:cs typeface="+mn-lt"/>
            </a:endParaRPr>
          </a:p>
          <a:p>
            <a:pPr marL="285750" indent="-285750" algn="just">
              <a:buFont typeface="Arial"/>
              <a:buChar char="•"/>
            </a:pPr>
            <a:r>
              <a:rPr lang="en-US" sz="2400" dirty="0">
                <a:latin typeface="Calibri"/>
                <a:ea typeface="+mn-lt"/>
                <a:cs typeface="+mn-lt"/>
              </a:rPr>
              <a:t>Pliers.</a:t>
            </a:r>
            <a:endParaRPr lang="en-US" dirty="0">
              <a:latin typeface="Calibri"/>
              <a:ea typeface="+mn-lt"/>
              <a:cs typeface="+mn-lt"/>
            </a:endParaRPr>
          </a:p>
          <a:p>
            <a:pPr algn="just"/>
            <a:endParaRPr lang="en-US" sz="2400" dirty="0">
              <a:latin typeface="Calibri"/>
              <a:ea typeface="+mn-lt"/>
              <a:cs typeface="+mn-lt"/>
            </a:endParaRPr>
          </a:p>
          <a:p>
            <a:pPr algn="just"/>
            <a:endParaRPr lang="en-US" sz="2400" dirty="0">
              <a:latin typeface="Calibri"/>
              <a:cs typeface="Calibri"/>
            </a:endParaRPr>
          </a:p>
        </p:txBody>
      </p:sp>
    </p:spTree>
    <p:extLst>
      <p:ext uri="{BB962C8B-B14F-4D97-AF65-F5344CB8AC3E}">
        <p14:creationId xmlns:p14="http://schemas.microsoft.com/office/powerpoint/2010/main" val="241032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4955203"/>
          </a:xfrm>
          <a:prstGeom prst="rect">
            <a:avLst/>
          </a:prstGeom>
          <a:noFill/>
        </p:spPr>
        <p:txBody>
          <a:bodyPr wrap="square" lIns="91440" tIns="45720" rIns="91440" bIns="45720" anchor="t">
            <a:spAutoFit/>
          </a:bodyPr>
          <a:lstStyle/>
          <a:p>
            <a:r>
              <a:rPr lang="en-US" sz="2800" b="1" dirty="0">
                <a:latin typeface="Calibri"/>
                <a:cs typeface="Calibri"/>
              </a:rPr>
              <a:t>OTHER TOOLS AND MATERIALS</a:t>
            </a:r>
            <a:endParaRPr lang="en-US" sz="2800" b="1" dirty="0">
              <a:latin typeface="Calibri" panose="020F0502020204030204" pitchFamily="34" charset="0"/>
              <a:cs typeface="Calibri" panose="020F0502020204030204" pitchFamily="34" charset="0"/>
            </a:endParaRPr>
          </a:p>
          <a:p>
            <a:pPr marL="342900" indent="-342900" algn="just">
              <a:buFont typeface="Arial"/>
              <a:buChar char="•"/>
            </a:pPr>
            <a:endParaRPr lang="en-US" sz="2400" dirty="0">
              <a:latin typeface="Calibri"/>
              <a:ea typeface="+mn-lt"/>
              <a:cs typeface="+mn-lt"/>
            </a:endParaRPr>
          </a:p>
          <a:p>
            <a:pPr marL="342900" indent="-342900" algn="just">
              <a:buFont typeface="Arial"/>
              <a:buChar char="•"/>
            </a:pPr>
            <a:r>
              <a:rPr lang="en-US" sz="2400" dirty="0">
                <a:latin typeface="Calibri"/>
                <a:ea typeface="+mn-lt"/>
                <a:cs typeface="+mn-lt"/>
              </a:rPr>
              <a:t>Textiles. Appliqué, Crocheting, Embroidery, Felt-making, Knitting, Lace-making, Macramé, Quilting, Tapestry art, Weaving</a:t>
            </a:r>
          </a:p>
          <a:p>
            <a:pPr marL="342900" indent="-342900" algn="just">
              <a:buFont typeface="Arial"/>
              <a:buChar char="•"/>
            </a:pPr>
            <a:r>
              <a:rPr lang="en-US" sz="2400" dirty="0">
                <a:latin typeface="Calibri"/>
                <a:ea typeface="+mn-lt"/>
                <a:cs typeface="+mn-lt"/>
              </a:rPr>
              <a:t>Woodcraft</a:t>
            </a:r>
            <a:endParaRPr lang="en-US" dirty="0">
              <a:latin typeface="Calibri"/>
              <a:cs typeface="Calibri"/>
            </a:endParaRPr>
          </a:p>
          <a:p>
            <a:pPr marL="342900" indent="-342900" algn="just">
              <a:buFont typeface="Arial"/>
              <a:buChar char="•"/>
            </a:pPr>
            <a:r>
              <a:rPr lang="en-US" sz="2400" dirty="0">
                <a:latin typeface="Calibri"/>
                <a:ea typeface="+mn-lt"/>
                <a:cs typeface="+mn-lt"/>
              </a:rPr>
              <a:t>Papercraft</a:t>
            </a:r>
            <a:endParaRPr lang="en-US" dirty="0">
              <a:latin typeface="Calibri"/>
              <a:cs typeface="Calibri"/>
            </a:endParaRPr>
          </a:p>
          <a:p>
            <a:pPr marL="342900" indent="-342900" algn="just">
              <a:buFont typeface="Arial"/>
              <a:buChar char="•"/>
            </a:pPr>
            <a:r>
              <a:rPr lang="en-US" sz="2400" dirty="0">
                <a:latin typeface="Calibri"/>
                <a:ea typeface="+mn-lt"/>
                <a:cs typeface="+mn-lt"/>
              </a:rPr>
              <a:t>Pottery and Glass Crafts (see also Ancient Pottery)</a:t>
            </a:r>
            <a:endParaRPr lang="en-US" dirty="0">
              <a:latin typeface="Calibri"/>
              <a:cs typeface="Calibri"/>
            </a:endParaRPr>
          </a:p>
          <a:p>
            <a:pPr marL="342900" indent="-342900" algn="just">
              <a:buFont typeface="Arial"/>
              <a:buChar char="•"/>
            </a:pPr>
            <a:r>
              <a:rPr lang="en-US" sz="2400" dirty="0" err="1">
                <a:latin typeface="Calibri"/>
                <a:ea typeface="+mn-lt"/>
                <a:cs typeface="+mn-lt"/>
              </a:rPr>
              <a:t>Jewellery</a:t>
            </a:r>
            <a:endParaRPr lang="en-US" sz="2400" dirty="0" err="1">
              <a:latin typeface="Calibri"/>
              <a:cs typeface="Calibri"/>
            </a:endParaRPr>
          </a:p>
          <a:p>
            <a:pPr marL="342900" indent="-342900" algn="just">
              <a:buFont typeface="Arial"/>
              <a:buChar char="•"/>
            </a:pPr>
            <a:r>
              <a:rPr lang="en-US" sz="2400" dirty="0">
                <a:latin typeface="Calibri"/>
                <a:ea typeface="+mn-lt"/>
                <a:cs typeface="+mn-lt"/>
              </a:rPr>
              <a:t>Other Examples of Craftwork</a:t>
            </a:r>
            <a:endParaRPr lang="en-US" dirty="0">
              <a:latin typeface="Calibri"/>
              <a:cs typeface="Calibri"/>
            </a:endParaRPr>
          </a:p>
          <a:p>
            <a:pPr marL="342900" indent="-342900" algn="just">
              <a:buFont typeface="Arial"/>
              <a:buChar char="•"/>
            </a:pPr>
            <a:endParaRPr lang="en-US" sz="2400" dirty="0">
              <a:latin typeface="Calibri"/>
              <a:ea typeface="+mn-lt"/>
              <a:cs typeface="+mn-lt"/>
            </a:endParaRPr>
          </a:p>
          <a:p>
            <a:pPr algn="just"/>
            <a:endParaRPr lang="en-US" sz="2400" dirty="0">
              <a:latin typeface="Calibri"/>
              <a:ea typeface="+mn-lt"/>
              <a:cs typeface="+mn-lt"/>
            </a:endParaRPr>
          </a:p>
          <a:p>
            <a:pPr algn="just"/>
            <a:endParaRPr lang="en-US" sz="2400" dirty="0">
              <a:latin typeface="Calibri"/>
              <a:cs typeface="Calibri"/>
            </a:endParaRPr>
          </a:p>
        </p:txBody>
      </p:sp>
    </p:spTree>
    <p:extLst>
      <p:ext uri="{BB962C8B-B14F-4D97-AF65-F5344CB8AC3E}">
        <p14:creationId xmlns:p14="http://schemas.microsoft.com/office/powerpoint/2010/main" val="318106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05" y="0"/>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249028"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79329" y="987784"/>
            <a:ext cx="8373851" cy="4524315"/>
          </a:xfrm>
          <a:prstGeom prst="rect">
            <a:avLst/>
          </a:prstGeom>
          <a:noFill/>
        </p:spPr>
        <p:txBody>
          <a:bodyPr wrap="square" lIns="91440" tIns="45720" rIns="91440" bIns="45720" anchor="t">
            <a:spAutoFit/>
          </a:bodyPr>
          <a:lstStyle/>
          <a:p>
            <a:r>
              <a:rPr lang="en-US" sz="2400" b="1" dirty="0">
                <a:latin typeface="Calibri" panose="020F0502020204030204" pitchFamily="34" charset="0"/>
                <a:cs typeface="Calibri" panose="020F0502020204030204" pitchFamily="34" charset="0"/>
              </a:rPr>
              <a:t>INDEX</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Objectives of the module </a:t>
            </a:r>
          </a:p>
          <a:p>
            <a:r>
              <a:rPr lang="en-US" sz="2400" dirty="0">
                <a:latin typeface="Calibri"/>
                <a:cs typeface="Calibri"/>
              </a:rPr>
              <a:t>Knowledge</a:t>
            </a:r>
          </a:p>
          <a:p>
            <a:r>
              <a:rPr lang="en-US" sz="2400" dirty="0">
                <a:latin typeface="Calibri"/>
                <a:cs typeface="Calibri"/>
              </a:rPr>
              <a:t>Skills</a:t>
            </a:r>
          </a:p>
          <a:p>
            <a:pPr marL="457200" indent="-457200">
              <a:buAutoNum type="arabicPeriod"/>
            </a:pPr>
            <a:r>
              <a:rPr lang="en-US" sz="2400" dirty="0">
                <a:latin typeface="Calibri"/>
                <a:cs typeface="Calibri"/>
              </a:rPr>
              <a:t>General description of the module</a:t>
            </a:r>
            <a:endParaRPr lang="en-US" sz="2400" dirty="0">
              <a:latin typeface="Calibri" panose="020F0502020204030204" pitchFamily="34" charset="0"/>
              <a:cs typeface="Calibri" panose="020F0502020204030204" pitchFamily="34" charset="0"/>
            </a:endParaRPr>
          </a:p>
          <a:p>
            <a:r>
              <a:rPr lang="en-US" sz="2400" i="1" dirty="0">
                <a:latin typeface="Calibri"/>
                <a:cs typeface="Calibri"/>
              </a:rPr>
              <a:t>1.1 What are handcrafts? </a:t>
            </a:r>
          </a:p>
          <a:p>
            <a:r>
              <a:rPr lang="en-US" sz="2400" i="1" dirty="0">
                <a:latin typeface="Calibri"/>
                <a:cs typeface="Calibri"/>
              </a:rPr>
              <a:t>1.2 Most typical types of handcrafts</a:t>
            </a:r>
          </a:p>
          <a:p>
            <a:r>
              <a:rPr lang="en-US" sz="2400" i="1" dirty="0">
                <a:latin typeface="Calibri"/>
                <a:cs typeface="Calibri"/>
              </a:rPr>
              <a:t>1.3 References </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8125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5324535"/>
          </a:xfrm>
          <a:prstGeom prst="rect">
            <a:avLst/>
          </a:prstGeom>
          <a:noFill/>
        </p:spPr>
        <p:txBody>
          <a:bodyPr wrap="square" lIns="91440" tIns="45720" rIns="91440" bIns="45720" anchor="t">
            <a:spAutoFit/>
          </a:bodyPr>
          <a:lstStyle/>
          <a:p>
            <a:r>
              <a:rPr lang="en-US" sz="2800" b="1" dirty="0">
                <a:latin typeface="Calibri"/>
                <a:cs typeface="Calibri"/>
              </a:rPr>
              <a:t>BASIC ESSENTIALS </a:t>
            </a:r>
            <a:endParaRPr lang="en-US" sz="2800" b="1" dirty="0">
              <a:latin typeface="Calibri" panose="020F0502020204030204" pitchFamily="34" charset="0"/>
              <a:cs typeface="Calibri" panose="020F0502020204030204" pitchFamily="34" charset="0"/>
            </a:endParaRPr>
          </a:p>
          <a:p>
            <a:pPr marL="342900" indent="-342900" algn="just">
              <a:buFont typeface="Arial"/>
              <a:buChar char="•"/>
            </a:pPr>
            <a:endParaRPr lang="en-US" sz="2400" dirty="0">
              <a:latin typeface="Calibri"/>
              <a:ea typeface="+mn-lt"/>
              <a:cs typeface="+mn-lt"/>
            </a:endParaRPr>
          </a:p>
          <a:p>
            <a:pPr marL="342900" indent="-342900" algn="just">
              <a:buFont typeface="Arial"/>
              <a:buChar char="•"/>
            </a:pPr>
            <a:r>
              <a:rPr lang="en-US" sz="2400" dirty="0">
                <a:latin typeface="Calibri"/>
                <a:ea typeface="+mn-lt"/>
                <a:cs typeface="+mn-lt"/>
              </a:rPr>
              <a:t>Hot Glue Gun.</a:t>
            </a:r>
            <a:endParaRPr lang="en-US" sz="2400">
              <a:latin typeface="Calibri"/>
              <a:ea typeface="+mn-lt"/>
              <a:cs typeface="+mn-lt"/>
            </a:endParaRPr>
          </a:p>
          <a:p>
            <a:pPr marL="342900" indent="-342900" algn="just">
              <a:buFont typeface="Arial"/>
              <a:buChar char="•"/>
            </a:pPr>
            <a:r>
              <a:rPr lang="en-US" sz="2400" dirty="0">
                <a:latin typeface="Calibri"/>
                <a:ea typeface="+mn-lt"/>
                <a:cs typeface="+mn-lt"/>
              </a:rPr>
              <a:t>Scissors/X </a:t>
            </a:r>
            <a:r>
              <a:rPr lang="en-US" sz="2400" dirty="0" err="1">
                <a:latin typeface="Calibri"/>
                <a:ea typeface="+mn-lt"/>
                <a:cs typeface="+mn-lt"/>
              </a:rPr>
              <a:t>acto</a:t>
            </a:r>
            <a:r>
              <a:rPr lang="en-US" sz="2400" dirty="0">
                <a:latin typeface="Calibri"/>
                <a:ea typeface="+mn-lt"/>
                <a:cs typeface="+mn-lt"/>
              </a:rPr>
              <a:t> Knife/ Pen Blade.</a:t>
            </a:r>
            <a:endParaRPr lang="en-US" sz="2400">
              <a:latin typeface="Calibri"/>
              <a:cs typeface="Calibri"/>
            </a:endParaRPr>
          </a:p>
          <a:p>
            <a:pPr marL="342900" indent="-342900" algn="just">
              <a:buFont typeface="Arial"/>
              <a:buChar char="•"/>
            </a:pPr>
            <a:r>
              <a:rPr lang="en-US" sz="2400" dirty="0">
                <a:latin typeface="Calibri"/>
                <a:ea typeface="+mn-lt"/>
                <a:cs typeface="+mn-lt"/>
              </a:rPr>
              <a:t>Cutting Mat.</a:t>
            </a:r>
            <a:endParaRPr lang="en-US" sz="2400">
              <a:latin typeface="Calibri"/>
              <a:cs typeface="Calibri"/>
            </a:endParaRPr>
          </a:p>
          <a:p>
            <a:pPr marL="342900" indent="-342900" algn="just">
              <a:buFont typeface="Arial"/>
              <a:buChar char="•"/>
            </a:pPr>
            <a:r>
              <a:rPr lang="en-US" sz="2400" dirty="0">
                <a:latin typeface="Calibri"/>
                <a:ea typeface="+mn-lt"/>
                <a:cs typeface="+mn-lt"/>
              </a:rPr>
              <a:t>Paint/paint brushes.</a:t>
            </a:r>
            <a:endParaRPr lang="en-US" sz="2400">
              <a:latin typeface="Calibri"/>
              <a:ea typeface="+mn-lt"/>
              <a:cs typeface="+mn-lt"/>
            </a:endParaRPr>
          </a:p>
          <a:p>
            <a:pPr marL="342900" indent="-342900" algn="just">
              <a:buFont typeface="Arial"/>
              <a:buChar char="•"/>
            </a:pPr>
            <a:r>
              <a:rPr lang="en-US" sz="2400" dirty="0">
                <a:latin typeface="Calibri"/>
                <a:ea typeface="+mn-lt"/>
                <a:cs typeface="+mn-lt"/>
              </a:rPr>
              <a:t>Fabric/thread/sewing machine.</a:t>
            </a:r>
            <a:endParaRPr lang="en-US" sz="2400">
              <a:latin typeface="Calibri"/>
              <a:cs typeface="Calibri"/>
            </a:endParaRPr>
          </a:p>
          <a:p>
            <a:pPr marL="342900" indent="-342900" algn="just">
              <a:buFont typeface="Arial"/>
              <a:buChar char="•"/>
            </a:pPr>
            <a:r>
              <a:rPr lang="en-US" sz="2400" dirty="0">
                <a:latin typeface="Calibri"/>
                <a:ea typeface="+mn-lt"/>
                <a:cs typeface="+mn-lt"/>
              </a:rPr>
              <a:t>Paper.</a:t>
            </a:r>
            <a:endParaRPr lang="en-US" sz="2400">
              <a:latin typeface="Calibri"/>
              <a:cs typeface="Calibri"/>
            </a:endParaRPr>
          </a:p>
          <a:p>
            <a:pPr marL="342900" indent="-342900" algn="just">
              <a:buFont typeface="Arial"/>
              <a:buChar char="•"/>
            </a:pPr>
            <a:r>
              <a:rPr lang="en-US" sz="2400" dirty="0">
                <a:latin typeface="Calibri"/>
                <a:ea typeface="+mn-lt"/>
                <a:cs typeface="+mn-lt"/>
              </a:rPr>
              <a:t>Electronic/Manual Cutting Machine.</a:t>
            </a:r>
            <a:endParaRPr lang="en-US" sz="2400">
              <a:latin typeface="Calibri"/>
              <a:cs typeface="Calibri"/>
            </a:endParaRPr>
          </a:p>
          <a:p>
            <a:pPr marL="342900" indent="-342900" algn="just">
              <a:buFont typeface="Arial"/>
              <a:buChar char="•"/>
            </a:pPr>
            <a:r>
              <a:rPr lang="en-US" sz="2400" dirty="0">
                <a:latin typeface="Calibri"/>
                <a:ea typeface="+mn-lt"/>
                <a:cs typeface="+mn-lt"/>
              </a:rPr>
              <a:t>Ribbon.</a:t>
            </a:r>
            <a:endParaRPr lang="en-US" dirty="0">
              <a:latin typeface="Calibri"/>
              <a:cs typeface="Calibri"/>
            </a:endParaRPr>
          </a:p>
          <a:p>
            <a:pPr marL="342900" indent="-342900" algn="just">
              <a:buFont typeface="Arial"/>
              <a:buChar char="•"/>
            </a:pPr>
            <a:endParaRPr lang="en-US" sz="2400" dirty="0">
              <a:latin typeface="Calibri"/>
              <a:cs typeface="Calibri"/>
            </a:endParaRPr>
          </a:p>
          <a:p>
            <a:pPr marL="342900" indent="-342900" algn="just">
              <a:buFont typeface="Arial"/>
              <a:buChar char="•"/>
            </a:pPr>
            <a:endParaRPr lang="en-US" sz="2400" dirty="0">
              <a:latin typeface="Calibri"/>
              <a:ea typeface="+mn-lt"/>
              <a:cs typeface="+mn-lt"/>
            </a:endParaRPr>
          </a:p>
          <a:p>
            <a:pPr algn="just"/>
            <a:endParaRPr lang="en-US" sz="2400" dirty="0">
              <a:latin typeface="Calibri"/>
              <a:ea typeface="+mn-lt"/>
              <a:cs typeface="+mn-lt"/>
            </a:endParaRPr>
          </a:p>
          <a:p>
            <a:pPr algn="just"/>
            <a:endParaRPr lang="en-US" sz="2400" dirty="0">
              <a:latin typeface="Calibri"/>
              <a:cs typeface="Calibri"/>
            </a:endParaRPr>
          </a:p>
        </p:txBody>
      </p:sp>
    </p:spTree>
    <p:extLst>
      <p:ext uri="{BB962C8B-B14F-4D97-AF65-F5344CB8AC3E}">
        <p14:creationId xmlns:p14="http://schemas.microsoft.com/office/powerpoint/2010/main" val="233188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2000548"/>
          </a:xfrm>
          <a:prstGeom prst="rect">
            <a:avLst/>
          </a:prstGeom>
          <a:noFill/>
        </p:spPr>
        <p:txBody>
          <a:bodyPr wrap="square" lIns="91440" tIns="45720" rIns="91440" bIns="45720" anchor="t">
            <a:spAutoFit/>
          </a:bodyPr>
          <a:lstStyle/>
          <a:p>
            <a:endParaRPr lang="en-US" sz="2800" b="1" dirty="0">
              <a:latin typeface="Calibri"/>
              <a:cs typeface="Calibri"/>
            </a:endParaRPr>
          </a:p>
          <a:p>
            <a:pPr marL="342900" indent="-342900" algn="just">
              <a:buFont typeface="Arial"/>
              <a:buChar char="•"/>
            </a:pPr>
            <a:endParaRPr lang="en-US" sz="2400" dirty="0">
              <a:latin typeface="Calibri"/>
              <a:cs typeface="Calibri"/>
            </a:endParaRPr>
          </a:p>
          <a:p>
            <a:pPr marL="342900" indent="-342900" algn="just">
              <a:buFont typeface="Arial"/>
              <a:buChar char="•"/>
            </a:pPr>
            <a:endParaRPr lang="en-US" sz="2400" dirty="0">
              <a:latin typeface="Calibri"/>
              <a:ea typeface="+mn-lt"/>
              <a:cs typeface="+mn-lt"/>
            </a:endParaRPr>
          </a:p>
          <a:p>
            <a:pPr algn="just"/>
            <a:endParaRPr lang="en-US" sz="2400" dirty="0">
              <a:latin typeface="Calibri"/>
              <a:ea typeface="+mn-lt"/>
              <a:cs typeface="+mn-lt"/>
            </a:endParaRPr>
          </a:p>
          <a:p>
            <a:pPr algn="just"/>
            <a:endParaRPr lang="en-US" sz="2400" dirty="0">
              <a:latin typeface="Calibri"/>
              <a:cs typeface="Calibri"/>
            </a:endParaRPr>
          </a:p>
        </p:txBody>
      </p:sp>
      <p:pic>
        <p:nvPicPr>
          <p:cNvPr id="2" name="Online Media 1" title="Craft stationery items / craft materials">
            <a:hlinkClick r:id="" action="ppaction://media"/>
            <a:extLst>
              <a:ext uri="{FF2B5EF4-FFF2-40B4-BE49-F238E27FC236}">
                <a16:creationId xmlns:a16="http://schemas.microsoft.com/office/drawing/2014/main" id="{505A2041-AF44-66B9-FB69-4E7B5B78C973}"/>
              </a:ext>
            </a:extLst>
          </p:cNvPr>
          <p:cNvPicPr>
            <a:picLocks noRot="1" noChangeAspect="1"/>
          </p:cNvPicPr>
          <p:nvPr>
            <a:videoFile r:link="rId1"/>
          </p:nvPr>
        </p:nvPicPr>
        <p:blipFill>
          <a:blip r:embed="rId5"/>
          <a:stretch>
            <a:fillRect/>
          </a:stretch>
        </p:blipFill>
        <p:spPr>
          <a:xfrm>
            <a:off x="-18954" y="-18101"/>
            <a:ext cx="9363879" cy="6871456"/>
          </a:xfrm>
          <a:prstGeom prst="rect">
            <a:avLst/>
          </a:prstGeom>
        </p:spPr>
      </p:pic>
    </p:spTree>
    <p:extLst>
      <p:ext uri="{BB962C8B-B14F-4D97-AF65-F5344CB8AC3E}">
        <p14:creationId xmlns:p14="http://schemas.microsoft.com/office/powerpoint/2010/main" val="296313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5"/>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2677656"/>
          </a:xfrm>
          <a:prstGeom prst="rect">
            <a:avLst/>
          </a:prstGeom>
          <a:noFill/>
        </p:spPr>
        <p:txBody>
          <a:bodyPr wrap="square" lIns="91440" tIns="45720" rIns="91440" bIns="45720" anchor="t">
            <a:spAutoFit/>
          </a:bodyPr>
          <a:lstStyle/>
          <a:p>
            <a:r>
              <a:rPr lang="en-US" sz="2800" b="1" dirty="0">
                <a:latin typeface="Calibri"/>
                <a:cs typeface="Calibri"/>
              </a:rPr>
              <a:t>HOW TO MAKE MATERIALS AT HOME (LOCKDOWN TUTORIAL)</a:t>
            </a:r>
          </a:p>
          <a:p>
            <a:endParaRPr lang="en-US" sz="2800" b="1" dirty="0">
              <a:latin typeface="Calibri"/>
              <a:ea typeface="+mn-lt"/>
              <a:cs typeface="Calibri"/>
            </a:endParaRPr>
          </a:p>
          <a:p>
            <a:pPr algn="just"/>
            <a:endParaRPr lang="en-US" sz="2000" dirty="0"/>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Online Media 1" title="How to make craft materials||craft materials making||homemade craft things|art and craft|Sajal's art">
            <a:hlinkClick r:id="" action="ppaction://media"/>
            <a:extLst>
              <a:ext uri="{FF2B5EF4-FFF2-40B4-BE49-F238E27FC236}">
                <a16:creationId xmlns:a16="http://schemas.microsoft.com/office/drawing/2014/main" id="{5CE5BC2C-DFA8-6E7A-27C7-F7ED187193DD}"/>
              </a:ext>
            </a:extLst>
          </p:cNvPr>
          <p:cNvPicPr>
            <a:picLocks noRot="1" noChangeAspect="1"/>
          </p:cNvPicPr>
          <p:nvPr>
            <a:videoFile r:link="rId1"/>
          </p:nvPr>
        </p:nvPicPr>
        <p:blipFill>
          <a:blip r:embed="rId6"/>
          <a:stretch>
            <a:fillRect/>
          </a:stretch>
        </p:blipFill>
        <p:spPr>
          <a:xfrm>
            <a:off x="3620448" y="1903958"/>
            <a:ext cx="7362209" cy="4210144"/>
          </a:xfrm>
          <a:prstGeom prst="rect">
            <a:avLst/>
          </a:prstGeom>
        </p:spPr>
      </p:pic>
    </p:spTree>
    <p:extLst>
      <p:ext uri="{BB962C8B-B14F-4D97-AF65-F5344CB8AC3E}">
        <p14:creationId xmlns:p14="http://schemas.microsoft.com/office/powerpoint/2010/main" val="293532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3785652"/>
          </a:xfrm>
          <a:prstGeom prst="rect">
            <a:avLst/>
          </a:prstGeom>
          <a:noFill/>
        </p:spPr>
        <p:txBody>
          <a:bodyPr wrap="square" lIns="91440" tIns="45720" rIns="91440" bIns="45720" anchor="t">
            <a:spAutoFit/>
          </a:bodyPr>
          <a:lstStyle/>
          <a:p>
            <a:r>
              <a:rPr lang="en-US" sz="2800" b="1" dirty="0">
                <a:latin typeface="Calibri"/>
                <a:cs typeface="Calibri"/>
              </a:rPr>
              <a:t>REFERENCES</a:t>
            </a:r>
            <a:endParaRPr lang="en-US" sz="2800" b="1" dirty="0">
              <a:latin typeface="Calibri" panose="020F0502020204030204" pitchFamily="34" charset="0"/>
              <a:cs typeface="Calibri" panose="020F0502020204030204" pitchFamily="34" charset="0"/>
            </a:endParaRPr>
          </a:p>
          <a:p>
            <a:endParaRPr lang="en-US" sz="2800" b="1" dirty="0">
              <a:latin typeface="Calibri"/>
              <a:ea typeface="+mn-lt"/>
              <a:cs typeface="Calibri"/>
            </a:endParaRPr>
          </a:p>
          <a:p>
            <a:pPr algn="just"/>
            <a:r>
              <a:rPr lang="en-US" sz="2000" dirty="0">
                <a:ea typeface="+mn-lt"/>
                <a:cs typeface="+mn-lt"/>
                <a:hlinkClick r:id="rId5"/>
              </a:rPr>
              <a:t>https://ourpastimes.com/sudoku.html</a:t>
            </a:r>
            <a:endParaRPr lang="en-US" sz="2000" dirty="0"/>
          </a:p>
          <a:p>
            <a:pPr algn="just"/>
            <a:r>
              <a:rPr lang="en-US" sz="2000" dirty="0">
                <a:ea typeface="+mn-lt"/>
                <a:cs typeface="+mn-lt"/>
                <a:hlinkClick r:id="rId6"/>
              </a:rPr>
              <a:t>https://diaridelsestudiants.com/what-are-the-raw-materials-used-in-handicrafts/</a:t>
            </a:r>
            <a:endParaRPr lang="en-US">
              <a:ea typeface="+mn-lt"/>
              <a:cs typeface="+mn-lt"/>
            </a:endParaRPr>
          </a:p>
          <a:p>
            <a:pPr algn="just"/>
            <a:r>
              <a:rPr lang="en-US" sz="2000" dirty="0">
                <a:ea typeface="+mn-lt"/>
                <a:cs typeface="+mn-lt"/>
                <a:hlinkClick r:id="rId7"/>
              </a:rPr>
              <a:t>https://www.youtube.com/watch?v=xZ4UJAynHlI</a:t>
            </a:r>
            <a:endParaRPr lang="en-US"/>
          </a:p>
          <a:p>
            <a:pPr algn="just"/>
            <a:r>
              <a:rPr lang="en-US" sz="2000" dirty="0">
                <a:ea typeface="+mn-lt"/>
                <a:cs typeface="+mn-lt"/>
                <a:hlinkClick r:id="rId8"/>
              </a:rPr>
              <a:t>https://www.youtube.com/watch?v=yw9yqrw44ms</a:t>
            </a:r>
            <a:endParaRPr lang="en-US"/>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302586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7294305"/>
          </a:xfrm>
          <a:prstGeom prst="rect">
            <a:avLst/>
          </a:prstGeom>
          <a:noFill/>
        </p:spPr>
        <p:txBody>
          <a:bodyPr wrap="square" lIns="91440" tIns="45720" rIns="91440" bIns="45720" anchor="t">
            <a:spAutoFit/>
          </a:bodyPr>
          <a:lstStyle/>
          <a:p>
            <a:r>
              <a:rPr lang="en-US" sz="2800" b="1" dirty="0">
                <a:latin typeface="Calibri"/>
                <a:cs typeface="Calibri"/>
              </a:rPr>
              <a:t>EMBROIDERY – WHAT DO YOU NEED? </a:t>
            </a:r>
            <a:endParaRPr lang="en-US" sz="2800" b="1" dirty="0">
              <a:latin typeface="Calibri" panose="020F0502020204030204" pitchFamily="34" charset="0"/>
              <a:cs typeface="Calibri" panose="020F0502020204030204" pitchFamily="34" charset="0"/>
            </a:endParaRPr>
          </a:p>
          <a:p>
            <a:pPr algn="just"/>
            <a:r>
              <a:rPr lang="en-US" sz="2200" dirty="0">
                <a:latin typeface="Calibri"/>
                <a:ea typeface="+mn-lt"/>
                <a:cs typeface="+mn-lt"/>
              </a:rPr>
              <a:t>To start embroidering, you'll need the following items:</a:t>
            </a:r>
            <a:endParaRPr lang="en-US" sz="2200">
              <a:latin typeface="Calibri"/>
              <a:cs typeface="Calibri"/>
            </a:endParaRPr>
          </a:p>
          <a:p>
            <a:pPr marL="342900" indent="-342900" algn="just">
              <a:buFont typeface="Arial"/>
              <a:buChar char="•"/>
            </a:pPr>
            <a:r>
              <a:rPr lang="en-US" sz="2200" b="1" dirty="0">
                <a:latin typeface="Calibri"/>
                <a:ea typeface="+mn-lt"/>
                <a:cs typeface="+mn-lt"/>
              </a:rPr>
              <a:t>Embroidery hoop</a:t>
            </a:r>
            <a:r>
              <a:rPr lang="en-US" sz="2200" dirty="0">
                <a:latin typeface="Calibri"/>
                <a:ea typeface="+mn-lt"/>
                <a:cs typeface="+mn-lt"/>
              </a:rPr>
              <a:t> - this is a ring consisting of two parts. You put the fabric in between the hoops - this helps keep it taut, making the embroidering easier. These come in plastic and wood </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Small, sharp scissors</a:t>
            </a:r>
            <a:r>
              <a:rPr lang="en-US" sz="2200" dirty="0">
                <a:latin typeface="Calibri"/>
                <a:ea typeface="+mn-lt"/>
                <a:cs typeface="+mn-lt"/>
              </a:rPr>
              <a:t> - You can find these under many names - though a google search for "embroidery scissors"</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Embroidery floss</a:t>
            </a:r>
            <a:r>
              <a:rPr lang="en-US" sz="2200" dirty="0">
                <a:latin typeface="Calibri"/>
                <a:ea typeface="+mn-lt"/>
                <a:cs typeface="+mn-lt"/>
              </a:rPr>
              <a:t> -This is cheap and comes in lots of colors. </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Embroidery needles</a:t>
            </a:r>
            <a:r>
              <a:rPr lang="en-US" sz="2200" dirty="0">
                <a:latin typeface="Calibri"/>
                <a:ea typeface="+mn-lt"/>
                <a:cs typeface="+mn-lt"/>
              </a:rPr>
              <a:t> - These have bigger eyes than normal needles to accommodate the size of the floss.</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Water soluble marker</a:t>
            </a:r>
            <a:r>
              <a:rPr lang="en-US" sz="2200" dirty="0">
                <a:latin typeface="Calibri"/>
                <a:ea typeface="+mn-lt"/>
                <a:cs typeface="+mn-lt"/>
              </a:rPr>
              <a:t> or other marking tool. This way you can draw designs onto your fabric! It's best it you use a water soluble pen so you can rinse the markings out with cold water at the end.</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Whatever fabric you like</a:t>
            </a:r>
            <a:r>
              <a:rPr lang="en-US" sz="2200" dirty="0">
                <a:latin typeface="Calibri"/>
                <a:ea typeface="+mn-lt"/>
                <a:cs typeface="+mn-lt"/>
              </a:rPr>
              <a:t>! Muslin, quilting cotton, canvas and linen all work well. I typically embroidery on a linen blend</a:t>
            </a:r>
            <a:endParaRPr lang="en-US" sz="2200" dirty="0">
              <a:latin typeface="Calibri"/>
              <a:cs typeface="Calibri"/>
            </a:endParaRPr>
          </a:p>
          <a:p>
            <a:endParaRPr lang="en-US" sz="2800" b="1" dirty="0">
              <a:latin typeface="Calibri"/>
              <a:ea typeface="+mn-lt"/>
              <a:cs typeface="Calibri"/>
            </a:endParaRPr>
          </a:p>
          <a:p>
            <a:pPr algn="just"/>
            <a:endParaRPr lang="en-US" sz="2000" dirty="0"/>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92387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127992" cy="7294305"/>
          </a:xfrm>
          <a:prstGeom prst="rect">
            <a:avLst/>
          </a:prstGeom>
          <a:noFill/>
        </p:spPr>
        <p:txBody>
          <a:bodyPr wrap="square" lIns="91440" tIns="45720" rIns="91440" bIns="45720" anchor="t">
            <a:spAutoFit/>
          </a:bodyPr>
          <a:lstStyle/>
          <a:p>
            <a:r>
              <a:rPr lang="en-US" sz="2800" b="1" dirty="0">
                <a:latin typeface="Calibri"/>
                <a:cs typeface="Calibri"/>
              </a:rPr>
              <a:t>EMBROIDERY – WHAT DO YOU NEED? </a:t>
            </a:r>
            <a:endParaRPr lang="en-US" sz="2800" b="1" dirty="0">
              <a:latin typeface="Calibri" panose="020F0502020204030204" pitchFamily="34" charset="0"/>
              <a:cs typeface="Calibri" panose="020F0502020204030204" pitchFamily="34" charset="0"/>
            </a:endParaRPr>
          </a:p>
          <a:p>
            <a:pPr algn="just"/>
            <a:r>
              <a:rPr lang="en-US" sz="2200" dirty="0">
                <a:latin typeface="Calibri"/>
                <a:ea typeface="+mn-lt"/>
                <a:cs typeface="+mn-lt"/>
              </a:rPr>
              <a:t>To start embroidering, you'll need the following items:</a:t>
            </a:r>
            <a:endParaRPr lang="en-US" sz="2200">
              <a:latin typeface="Calibri"/>
              <a:cs typeface="Calibri"/>
            </a:endParaRPr>
          </a:p>
          <a:p>
            <a:pPr marL="342900" indent="-342900" algn="just">
              <a:buFont typeface="Arial"/>
              <a:buChar char="•"/>
            </a:pPr>
            <a:r>
              <a:rPr lang="en-US" sz="2200" b="1" dirty="0">
                <a:latin typeface="Calibri"/>
                <a:ea typeface="+mn-lt"/>
                <a:cs typeface="+mn-lt"/>
              </a:rPr>
              <a:t>Embroidery hoop</a:t>
            </a:r>
            <a:r>
              <a:rPr lang="en-US" sz="2200" dirty="0">
                <a:latin typeface="Calibri"/>
                <a:ea typeface="+mn-lt"/>
                <a:cs typeface="+mn-lt"/>
              </a:rPr>
              <a:t> - this is a ring consisting of two parts. You put the fabric in between the hoops - this helps keep it taut, making the embroidering easier. These come in plastic and wood </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Small, sharp scissors</a:t>
            </a:r>
            <a:r>
              <a:rPr lang="en-US" sz="2200" dirty="0">
                <a:latin typeface="Calibri"/>
                <a:ea typeface="+mn-lt"/>
                <a:cs typeface="+mn-lt"/>
              </a:rPr>
              <a:t> - You can find these under many names - though a google search for "embroidery scissors"</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Embroidery floss</a:t>
            </a:r>
            <a:r>
              <a:rPr lang="en-US" sz="2200" dirty="0">
                <a:latin typeface="Calibri"/>
                <a:ea typeface="+mn-lt"/>
                <a:cs typeface="+mn-lt"/>
              </a:rPr>
              <a:t> -This is cheap and comes in lots of colors. </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Embroidery needles</a:t>
            </a:r>
            <a:r>
              <a:rPr lang="en-US" sz="2200" dirty="0">
                <a:latin typeface="Calibri"/>
                <a:ea typeface="+mn-lt"/>
                <a:cs typeface="+mn-lt"/>
              </a:rPr>
              <a:t> - These have bigger eyes than normal needles to accommodate the size of the floss.</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Water soluble marker</a:t>
            </a:r>
            <a:r>
              <a:rPr lang="en-US" sz="2200" dirty="0">
                <a:latin typeface="Calibri"/>
                <a:ea typeface="+mn-lt"/>
                <a:cs typeface="+mn-lt"/>
              </a:rPr>
              <a:t> or other marking tool. This way you can draw designs onto your fabric! It's best it you use a water soluble pen so you can rinse the markings out with cold water at the end.</a:t>
            </a:r>
            <a:endParaRPr lang="en-US" sz="2200">
              <a:latin typeface="Calibri"/>
              <a:ea typeface="+mn-lt"/>
              <a:cs typeface="Calibri"/>
            </a:endParaRPr>
          </a:p>
          <a:p>
            <a:pPr marL="342900" indent="-342900" algn="just">
              <a:buFont typeface="Arial"/>
              <a:buChar char="•"/>
            </a:pPr>
            <a:r>
              <a:rPr lang="en-US" sz="2200" b="1" dirty="0">
                <a:latin typeface="Calibri"/>
                <a:ea typeface="+mn-lt"/>
                <a:cs typeface="+mn-lt"/>
              </a:rPr>
              <a:t>Whatever fabric you like</a:t>
            </a:r>
            <a:r>
              <a:rPr lang="en-US" sz="2200" dirty="0">
                <a:latin typeface="Calibri"/>
                <a:ea typeface="+mn-lt"/>
                <a:cs typeface="+mn-lt"/>
              </a:rPr>
              <a:t>! Muslin, quilting cotton, canvas and linen all work well. I typically embroidery on a linen blend</a:t>
            </a:r>
            <a:endParaRPr lang="en-US" sz="2200" dirty="0">
              <a:latin typeface="Calibri"/>
              <a:cs typeface="Calibri"/>
            </a:endParaRPr>
          </a:p>
          <a:p>
            <a:endParaRPr lang="en-US" sz="2800" b="1" dirty="0">
              <a:latin typeface="Calibri"/>
              <a:ea typeface="+mn-lt"/>
              <a:cs typeface="Calibri"/>
            </a:endParaRPr>
          </a:p>
          <a:p>
            <a:pPr algn="just"/>
            <a:endParaRPr lang="en-US" sz="2000" dirty="0"/>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184866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7171194"/>
          </a:xfrm>
          <a:prstGeom prst="rect">
            <a:avLst/>
          </a:prstGeom>
          <a:noFill/>
        </p:spPr>
        <p:txBody>
          <a:bodyPr wrap="square" lIns="91440" tIns="45720" rIns="91440" bIns="45720" anchor="t">
            <a:spAutoFit/>
          </a:bodyPr>
          <a:lstStyle/>
          <a:p>
            <a:r>
              <a:rPr lang="en-US" sz="2800" b="1" dirty="0">
                <a:latin typeface="Calibri"/>
                <a:cs typeface="Calibri"/>
              </a:rPr>
              <a:t>HOW TO USE A HOOP</a:t>
            </a:r>
            <a:endParaRPr lang="en-US" sz="2800" b="1" dirty="0">
              <a:latin typeface="Calibri" panose="020F0502020204030204" pitchFamily="34" charset="0"/>
              <a:cs typeface="Calibri" panose="020F0502020204030204" pitchFamily="34" charset="0"/>
            </a:endParaRPr>
          </a:p>
          <a:p>
            <a:pPr algn="just"/>
            <a:r>
              <a:rPr lang="en-US" sz="2000" dirty="0">
                <a:latin typeface="Calibri"/>
                <a:ea typeface="+mn-lt"/>
                <a:cs typeface="+mn-lt"/>
              </a:rPr>
              <a:t>Cut a square of fabric slightly larger than your hoop.</a:t>
            </a:r>
            <a:endParaRPr lang="en-US" sz="2000">
              <a:latin typeface="Calibri"/>
              <a:cs typeface="Calibri"/>
            </a:endParaRPr>
          </a:p>
          <a:p>
            <a:pPr algn="just"/>
            <a:r>
              <a:rPr lang="en-US" sz="2000" dirty="0">
                <a:latin typeface="Calibri"/>
                <a:ea typeface="+mn-lt"/>
                <a:cs typeface="+mn-lt"/>
              </a:rPr>
              <a:t>To start, loosen the screw at the top of the hoop. You'll then separate the hoops. Place the outer hoop to the side.  (If you're using a plastic hoop, the inside hoop will have a lip. This lip can come over the top of the hoop OR hang below the bottom). Lay the piece of fabric over the plain inside hoop.</a:t>
            </a:r>
            <a:endParaRPr lang="en-US" sz="2000">
              <a:latin typeface="Calibri"/>
              <a:cs typeface="Calibri"/>
            </a:endParaRPr>
          </a:p>
          <a:p>
            <a:pPr algn="just"/>
            <a:r>
              <a:rPr lang="en-US" sz="2000" dirty="0">
                <a:latin typeface="Calibri"/>
                <a:ea typeface="+mn-lt"/>
                <a:cs typeface="+mn-lt"/>
              </a:rPr>
              <a:t>After you have the fabric over the inside hoop, push the top hoop down over the inside one. This will sandwich the fabric between them. Now you'll want to tighten the screw a bit and begin pulling the fabric taut. The fabric floating between the hoops should not give very much - this will make the embroidering much more complicated than it should be.</a:t>
            </a:r>
            <a:endParaRPr lang="en-US" sz="2000">
              <a:latin typeface="Calibri"/>
              <a:cs typeface="Calibri"/>
            </a:endParaRPr>
          </a:p>
          <a:p>
            <a:pPr algn="just"/>
            <a:r>
              <a:rPr lang="en-US" sz="2000" dirty="0">
                <a:latin typeface="Calibri"/>
                <a:ea typeface="+mn-lt"/>
                <a:cs typeface="+mn-lt"/>
              </a:rPr>
              <a:t>After the fabric is taut, keep tightening the screw until it feels secure to you. But not so tightly you can't budge it! You'll regret that once you've embroidered for a couple hours and your sore fingers can't open the hoop. ;)</a:t>
            </a:r>
            <a:endParaRPr lang="en-US" sz="2000">
              <a:latin typeface="Calibri"/>
              <a:cs typeface="Calibri"/>
            </a:endParaRPr>
          </a:p>
          <a:p>
            <a:pPr algn="just"/>
            <a:endParaRPr lang="en-US" sz="2000" dirty="0">
              <a:latin typeface="Calibri"/>
              <a:cs typeface="Calibri"/>
            </a:endParaRPr>
          </a:p>
          <a:p>
            <a:endParaRPr lang="en-US" sz="2800" b="1" dirty="0">
              <a:latin typeface="Calibri"/>
              <a:ea typeface="+mn-lt"/>
              <a:cs typeface="Calibri"/>
            </a:endParaRPr>
          </a:p>
          <a:p>
            <a:pPr algn="just"/>
            <a:endParaRPr lang="en-US" sz="2000" dirty="0"/>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376551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5"/>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3170099"/>
          </a:xfrm>
          <a:prstGeom prst="rect">
            <a:avLst/>
          </a:prstGeom>
          <a:noFill/>
        </p:spPr>
        <p:txBody>
          <a:bodyPr wrap="square" lIns="91440" tIns="45720" rIns="91440" bIns="45720" anchor="t">
            <a:spAutoFit/>
          </a:bodyPr>
          <a:lstStyle/>
          <a:p>
            <a:r>
              <a:rPr lang="en-US" sz="2800" b="1" dirty="0">
                <a:latin typeface="Calibri"/>
                <a:cs typeface="Calibri"/>
              </a:rPr>
              <a:t>HOW TO USE A HOOP</a:t>
            </a:r>
            <a:endParaRPr lang="en-US" sz="2800" b="1" dirty="0">
              <a:latin typeface="Calibri" panose="020F0502020204030204" pitchFamily="34" charset="0"/>
              <a:cs typeface="Calibri" panose="020F0502020204030204" pitchFamily="34" charset="0"/>
            </a:endParaRPr>
          </a:p>
          <a:p>
            <a:pPr algn="just"/>
            <a:endParaRPr lang="en-US" sz="2000">
              <a:latin typeface="Calibri"/>
              <a:cs typeface="Calibri"/>
            </a:endParaRPr>
          </a:p>
          <a:p>
            <a:pPr algn="just"/>
            <a:endParaRPr lang="en-US" sz="2000" dirty="0">
              <a:latin typeface="Calibri"/>
              <a:cs typeface="Calibri"/>
            </a:endParaRPr>
          </a:p>
          <a:p>
            <a:endParaRPr lang="en-US" sz="2800" b="1" dirty="0">
              <a:latin typeface="Calibri"/>
              <a:ea typeface="+mn-lt"/>
              <a:cs typeface="Calibri"/>
            </a:endParaRPr>
          </a:p>
          <a:p>
            <a:pPr algn="just"/>
            <a:endParaRPr lang="en-US" sz="2000" dirty="0"/>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Online Media 1" title="How to Use Hand Embroidery Hoops">
            <a:hlinkClick r:id="" action="ppaction://media"/>
            <a:extLst>
              <a:ext uri="{FF2B5EF4-FFF2-40B4-BE49-F238E27FC236}">
                <a16:creationId xmlns:a16="http://schemas.microsoft.com/office/drawing/2014/main" id="{61663C72-DB06-7A24-DFF4-27AAD25DA080}"/>
              </a:ext>
            </a:extLst>
          </p:cNvPr>
          <p:cNvPicPr>
            <a:picLocks noRot="1" noChangeAspect="1"/>
          </p:cNvPicPr>
          <p:nvPr>
            <a:videoFile r:link="rId1"/>
          </p:nvPr>
        </p:nvPicPr>
        <p:blipFill>
          <a:blip r:embed="rId6"/>
          <a:stretch>
            <a:fillRect/>
          </a:stretch>
        </p:blipFill>
        <p:spPr>
          <a:xfrm>
            <a:off x="2164687" y="1596883"/>
            <a:ext cx="8112834" cy="5222353"/>
          </a:xfrm>
          <a:prstGeom prst="rect">
            <a:avLst/>
          </a:prstGeom>
        </p:spPr>
      </p:pic>
    </p:spTree>
    <p:extLst>
      <p:ext uri="{BB962C8B-B14F-4D97-AF65-F5344CB8AC3E}">
        <p14:creationId xmlns:p14="http://schemas.microsoft.com/office/powerpoint/2010/main" val="2011783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84485" y="1036073"/>
            <a:ext cx="8275843" cy="8125301"/>
          </a:xfrm>
          <a:prstGeom prst="rect">
            <a:avLst/>
          </a:prstGeom>
          <a:noFill/>
        </p:spPr>
        <p:txBody>
          <a:bodyPr wrap="square" lIns="91440" tIns="45720" rIns="91440" bIns="45720" anchor="t">
            <a:spAutoFit/>
          </a:bodyPr>
          <a:lstStyle/>
          <a:p>
            <a:pPr algn="just"/>
            <a:r>
              <a:rPr lang="en-US" sz="2200" b="1" dirty="0"/>
              <a:t>THREADING THE NEEDLE AND ALL ABOUT THE FLOSS</a:t>
            </a:r>
          </a:p>
          <a:p>
            <a:pPr algn="just"/>
            <a:r>
              <a:rPr lang="en-US" sz="2200" dirty="0">
                <a:latin typeface="Calibri"/>
                <a:ea typeface="+mn-lt"/>
                <a:cs typeface="+mn-lt"/>
              </a:rPr>
              <a:t>Needle threading can be a little complicated at times. The easiest way to do it is </a:t>
            </a:r>
            <a:r>
              <a:rPr lang="en-US" sz="2200" dirty="0" err="1">
                <a:latin typeface="Calibri"/>
                <a:ea typeface="+mn-lt"/>
                <a:cs typeface="+mn-lt"/>
              </a:rPr>
              <a:t>to</a:t>
            </a:r>
            <a:r>
              <a:rPr lang="en-US" sz="2200" dirty="0">
                <a:latin typeface="Calibri"/>
                <a:ea typeface="+mn-lt"/>
                <a:cs typeface="+mn-lt"/>
              </a:rPr>
              <a:t> wet the very end of the floss (yes, put it in your mouth.) and squish it between your thumb and forefinger. This will flatten it out and allow it to pass through the eye of the needle with less fuss.</a:t>
            </a:r>
            <a:endParaRPr lang="en-US" sz="2200">
              <a:latin typeface="Calibri"/>
              <a:cs typeface="Calibri"/>
            </a:endParaRPr>
          </a:p>
          <a:p>
            <a:pPr algn="just"/>
            <a:r>
              <a:rPr lang="en-US" sz="2200" dirty="0">
                <a:latin typeface="Calibri"/>
                <a:ea typeface="+mn-lt"/>
                <a:cs typeface="+mn-lt"/>
              </a:rPr>
              <a:t>Also: keep in mind that you do not double the floss as you sometimes do with thread. You're simply going to pull the thread through the eye and let a few inches hang loose. You'll knot the other end as usual. (And make sure to cut off the loose stuff after the knot - it'll make your work neater! Never leave more than 1/2 inch behind the knot, or it'll get tangled while you stitch.)</a:t>
            </a:r>
            <a:endParaRPr lang="en-US" sz="2200">
              <a:latin typeface="Calibri"/>
              <a:cs typeface="Calibri"/>
            </a:endParaRPr>
          </a:p>
          <a:p>
            <a:pPr algn="just"/>
            <a:r>
              <a:rPr lang="en-US" sz="2200" dirty="0">
                <a:latin typeface="Calibri"/>
                <a:ea typeface="+mn-lt"/>
                <a:cs typeface="+mn-lt"/>
              </a:rPr>
              <a:t>Most floss is multi strand. The most common is six strands. You can divide the floss for more detailed work. The best way to do this it to use your fingernails to separate the strands and then pull is apart slowly. </a:t>
            </a:r>
            <a:endParaRPr lang="en-US" sz="2200">
              <a:latin typeface="Calibri"/>
            </a:endParaRPr>
          </a:p>
          <a:p>
            <a:pPr algn="just"/>
            <a:endParaRPr lang="en-US" sz="2000" dirty="0"/>
          </a:p>
          <a:p>
            <a:pPr algn="just"/>
            <a:endParaRPr lang="en-US" sz="2000" dirty="0">
              <a:latin typeface="Neue Haas Grotesk Text Pro"/>
              <a:cs typeface="Calibri"/>
            </a:endParaRPr>
          </a:p>
          <a:p>
            <a:pPr algn="just"/>
            <a:endParaRPr lang="en-US" sz="2000" dirty="0">
              <a:latin typeface="Calibri"/>
              <a:ea typeface="+mn-lt"/>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82496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84485" y="1036073"/>
            <a:ext cx="8275843" cy="7755969"/>
          </a:xfrm>
          <a:prstGeom prst="rect">
            <a:avLst/>
          </a:prstGeom>
          <a:noFill/>
        </p:spPr>
        <p:txBody>
          <a:bodyPr wrap="square" lIns="91440" tIns="45720" rIns="91440" bIns="45720" anchor="t">
            <a:spAutoFit/>
          </a:bodyPr>
          <a:lstStyle/>
          <a:p>
            <a:pPr algn="just"/>
            <a:r>
              <a:rPr lang="en-US" sz="2200" b="1" dirty="0"/>
              <a:t>BACKSTITCH</a:t>
            </a:r>
          </a:p>
          <a:p>
            <a:pPr algn="just"/>
            <a:endParaRPr lang="en-US" sz="2200" dirty="0">
              <a:latin typeface="Calibri"/>
            </a:endParaRPr>
          </a:p>
          <a:p>
            <a:r>
              <a:rPr lang="en-US" sz="2400" dirty="0">
                <a:latin typeface="Calibri"/>
                <a:ea typeface="+mn-lt"/>
                <a:cs typeface="+mn-lt"/>
              </a:rPr>
              <a:t>Backstitch is so easy to learn that you'll have it down within the first few stitches. This basic stitch is likely to be the stitch you'll use the most. Backstitch is useful for any kind of outlining, but it's also a stitch that pairs well with other stitches, making it a key stitch to learn.</a:t>
            </a:r>
            <a:endParaRPr lang="en-US" sz="2400">
              <a:latin typeface="Calibri"/>
              <a:cs typeface="Calibri"/>
            </a:endParaRPr>
          </a:p>
          <a:p>
            <a:endParaRPr lang="en-US" sz="2400" dirty="0">
              <a:latin typeface="Calibri"/>
              <a:ea typeface="+mn-lt"/>
              <a:cs typeface="+mn-lt"/>
            </a:endParaRPr>
          </a:p>
          <a:p>
            <a:r>
              <a:rPr lang="en-US" sz="2400" dirty="0">
                <a:latin typeface="Calibri"/>
                <a:ea typeface="+mn-lt"/>
                <a:cs typeface="+mn-lt"/>
              </a:rPr>
              <a:t>It's also easy to embellish with </a:t>
            </a:r>
            <a:endParaRPr lang="en-US" sz="2400" dirty="0">
              <a:latin typeface="Calibri"/>
              <a:ea typeface="+mn-lt"/>
              <a:cs typeface="Calibri"/>
            </a:endParaRPr>
          </a:p>
          <a:p>
            <a:r>
              <a:rPr lang="en-US" sz="2400" dirty="0">
                <a:latin typeface="Calibri"/>
                <a:ea typeface="+mn-lt"/>
                <a:cs typeface="+mn-lt"/>
              </a:rPr>
              <a:t>weaving or wrapping, and quickly </a:t>
            </a:r>
            <a:endParaRPr lang="en-US" sz="2400" dirty="0">
              <a:latin typeface="Calibri"/>
              <a:ea typeface="+mn-lt"/>
              <a:cs typeface="Calibri"/>
            </a:endParaRPr>
          </a:p>
          <a:p>
            <a:r>
              <a:rPr lang="en-US" sz="2400" dirty="0">
                <a:latin typeface="Calibri"/>
                <a:ea typeface="+mn-lt"/>
                <a:cs typeface="+mn-lt"/>
              </a:rPr>
              <a:t>transforms into the more decorative </a:t>
            </a:r>
            <a:endParaRPr lang="en-US" sz="2400">
              <a:latin typeface="Calibri"/>
              <a:ea typeface="+mn-lt"/>
              <a:cs typeface="Calibri"/>
            </a:endParaRPr>
          </a:p>
          <a:p>
            <a:r>
              <a:rPr lang="en-US" sz="2400" dirty="0">
                <a:latin typeface="Calibri"/>
                <a:ea typeface="+mn-lt"/>
                <a:cs typeface="+mn-lt"/>
              </a:rPr>
              <a:t>Pekinese stitch. </a:t>
            </a:r>
            <a:endParaRPr lang="en-US" sz="2400" dirty="0">
              <a:latin typeface="Calibri"/>
              <a:cs typeface="Calibri"/>
            </a:endParaRPr>
          </a:p>
          <a:p>
            <a:pPr algn="just"/>
            <a:endParaRPr lang="en-US" sz="2200"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ea typeface="+mn-lt"/>
              <a:cs typeface="Calibri"/>
            </a:endParaRPr>
          </a:p>
          <a:p>
            <a:pPr algn="just"/>
            <a:endParaRPr lang="en-US" sz="20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Picture 2" descr="Diagram&#10;&#10;Description automatically generated">
            <a:extLst>
              <a:ext uri="{FF2B5EF4-FFF2-40B4-BE49-F238E27FC236}">
                <a16:creationId xmlns:a16="http://schemas.microsoft.com/office/drawing/2014/main" id="{E1DE4F3A-27D3-296C-F9D7-87A2DC7F3834}"/>
              </a:ext>
            </a:extLst>
          </p:cNvPr>
          <p:cNvPicPr>
            <a:picLocks noChangeAspect="1"/>
          </p:cNvPicPr>
          <p:nvPr/>
        </p:nvPicPr>
        <p:blipFill>
          <a:blip r:embed="rId5"/>
          <a:stretch>
            <a:fillRect/>
          </a:stretch>
        </p:blipFill>
        <p:spPr>
          <a:xfrm>
            <a:off x="7891628" y="3275286"/>
            <a:ext cx="4160126" cy="2803635"/>
          </a:xfrm>
          <a:prstGeom prst="rect">
            <a:avLst/>
          </a:prstGeom>
        </p:spPr>
      </p:pic>
    </p:spTree>
    <p:extLst>
      <p:ext uri="{BB962C8B-B14F-4D97-AF65-F5344CB8AC3E}">
        <p14:creationId xmlns:p14="http://schemas.microsoft.com/office/powerpoint/2010/main" val="324187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202" y="4371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033967"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29524" y="1138609"/>
            <a:ext cx="7991515" cy="3323987"/>
          </a:xfrm>
          <a:prstGeom prst="rect">
            <a:avLst/>
          </a:prstGeom>
          <a:noFill/>
        </p:spPr>
        <p:txBody>
          <a:bodyPr wrap="square" lIns="91440" tIns="45720" rIns="91440" bIns="45720" anchor="t">
            <a:spAutoFit/>
          </a:bodyPr>
          <a:lstStyle/>
          <a:p>
            <a:r>
              <a:rPr lang="en-US" sz="2400" b="1" dirty="0">
                <a:latin typeface="Calibri"/>
                <a:cs typeface="Calibri"/>
              </a:rPr>
              <a:t>OBJECTIVES OF THE MODULE</a:t>
            </a:r>
          </a:p>
          <a:p>
            <a:endParaRPr lang="en-US" sz="2400" dirty="0">
              <a:latin typeface="Calibri" pitchFamily="34" charset="0"/>
              <a:cs typeface="Calibri" pitchFamily="34" charset="0"/>
            </a:endParaRPr>
          </a:p>
          <a:p>
            <a:pPr marL="342900" indent="-342900" algn="just">
              <a:buFont typeface="Arial"/>
              <a:buChar char="•"/>
            </a:pPr>
            <a:r>
              <a:rPr lang="en-US" sz="2400" dirty="0">
                <a:latin typeface="Calibri"/>
                <a:ea typeface="+mn-lt"/>
                <a:cs typeface="+mn-lt"/>
              </a:rPr>
              <a:t>Increase the employment and opportunities of low skilled women through handcrafts</a:t>
            </a:r>
            <a:endParaRPr lang="en-US">
              <a:latin typeface="Calibri"/>
              <a:ea typeface="+mn-lt"/>
              <a:cs typeface="+mn-lt"/>
            </a:endParaRPr>
          </a:p>
          <a:p>
            <a:pPr marL="342900" indent="-342900" algn="just">
              <a:buFont typeface="Arial"/>
              <a:buChar char="•"/>
            </a:pPr>
            <a:r>
              <a:rPr lang="en-US" sz="2400" dirty="0">
                <a:latin typeface="Calibri"/>
                <a:ea typeface="+mn-lt"/>
                <a:cs typeface="+mn-lt"/>
              </a:rPr>
              <a:t>Boost the confidence of women in themselves through creating different handcraft</a:t>
            </a:r>
            <a:endParaRPr lang="en-US" sz="2400" dirty="0">
              <a:latin typeface="Calibri"/>
            </a:endParaRPr>
          </a:p>
          <a:p>
            <a:pPr marL="342900" indent="-342900" algn="just">
              <a:buFont typeface="Arial"/>
              <a:buChar char="•"/>
            </a:pPr>
            <a:r>
              <a:rPr lang="en-US" sz="2400" dirty="0">
                <a:latin typeface="Calibri"/>
                <a:ea typeface="+mn-lt"/>
                <a:cs typeface="+mn-lt"/>
              </a:rPr>
              <a:t>Show different techniques and inspire the women to create their own ones</a:t>
            </a:r>
            <a:br>
              <a:rPr lang="en-US" dirty="0">
                <a:latin typeface="Calibri"/>
              </a:rPr>
            </a:br>
            <a:endParaRPr lang="en-US" dirty="0"/>
          </a:p>
        </p:txBody>
      </p:sp>
    </p:spTree>
    <p:extLst>
      <p:ext uri="{BB962C8B-B14F-4D97-AF65-F5344CB8AC3E}">
        <p14:creationId xmlns:p14="http://schemas.microsoft.com/office/powerpoint/2010/main" val="2016297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84485" y="1036073"/>
            <a:ext cx="8275843" cy="7017306"/>
          </a:xfrm>
          <a:prstGeom prst="rect">
            <a:avLst/>
          </a:prstGeom>
          <a:noFill/>
        </p:spPr>
        <p:txBody>
          <a:bodyPr wrap="square" lIns="91440" tIns="45720" rIns="91440" bIns="45720" anchor="t">
            <a:spAutoFit/>
          </a:bodyPr>
          <a:lstStyle/>
          <a:p>
            <a:pPr algn="just"/>
            <a:r>
              <a:rPr lang="en-US" sz="2200" b="1" dirty="0"/>
              <a:t>RUNNING STICH</a:t>
            </a:r>
          </a:p>
          <a:p>
            <a:pPr algn="just"/>
            <a:endParaRPr lang="en-US" sz="2200" dirty="0">
              <a:latin typeface="Calibri"/>
            </a:endParaRPr>
          </a:p>
          <a:p>
            <a:pPr algn="just"/>
            <a:r>
              <a:rPr lang="en-US" sz="2400" dirty="0">
                <a:latin typeface="Calibri"/>
                <a:ea typeface="+mn-lt"/>
                <a:cs typeface="+mn-lt"/>
              </a:rPr>
              <a:t>Running stitch is a simple embroidery stitch that is good for making dashed outlines and adding details to your embroidery. It's also the basis for Japanese </a:t>
            </a:r>
            <a:r>
              <a:rPr lang="en-US" sz="2400" dirty="0" err="1">
                <a:latin typeface="Calibri"/>
                <a:ea typeface="+mn-lt"/>
                <a:cs typeface="+mn-lt"/>
              </a:rPr>
              <a:t>sashiko</a:t>
            </a:r>
            <a:r>
              <a:rPr lang="en-US" sz="2400" dirty="0">
                <a:latin typeface="Calibri"/>
                <a:ea typeface="+mn-lt"/>
                <a:cs typeface="+mn-lt"/>
              </a:rPr>
              <a:t> embroidery. </a:t>
            </a:r>
            <a:endParaRPr lang="en-US" dirty="0">
              <a:latin typeface="Calibri"/>
              <a:ea typeface="+mn-lt"/>
              <a:cs typeface="Calibri"/>
            </a:endParaRPr>
          </a:p>
          <a:p>
            <a:pPr algn="just"/>
            <a:r>
              <a:rPr lang="en-US" sz="2400" dirty="0">
                <a:latin typeface="Calibri"/>
                <a:ea typeface="+mn-lt"/>
                <a:cs typeface="+mn-lt"/>
              </a:rPr>
              <a:t>Although basic, it's adaptable and can become complex. For example, you can change the look by adjusting the length and spacing or adding a second row of stitches between the first. It's also another stitch that works well with weaving and wrapping. </a:t>
            </a:r>
            <a:endParaRPr lang="en-US">
              <a:latin typeface="Calibri"/>
              <a:cs typeface="Calibri"/>
            </a:endParaRPr>
          </a:p>
          <a:p>
            <a:endParaRPr lang="en-US" sz="2400" dirty="0">
              <a:latin typeface="Calibri"/>
              <a:cs typeface="Calibri"/>
            </a:endParaRPr>
          </a:p>
          <a:p>
            <a:pPr algn="just"/>
            <a:endParaRPr lang="en-US" sz="2200"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ea typeface="+mn-lt"/>
              <a:cs typeface="Calibri"/>
            </a:endParaRPr>
          </a:p>
          <a:p>
            <a:pPr algn="just"/>
            <a:endParaRPr lang="en-US" sz="20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3" name="Picture 3" descr="Diagram&#10;&#10;Description automatically generated">
            <a:extLst>
              <a:ext uri="{FF2B5EF4-FFF2-40B4-BE49-F238E27FC236}">
                <a16:creationId xmlns:a16="http://schemas.microsoft.com/office/drawing/2014/main" id="{DB3CE186-72A3-970C-61D6-A8A3185129EF}"/>
              </a:ext>
            </a:extLst>
          </p:cNvPr>
          <p:cNvPicPr>
            <a:picLocks noChangeAspect="1"/>
          </p:cNvPicPr>
          <p:nvPr/>
        </p:nvPicPr>
        <p:blipFill>
          <a:blip r:embed="rId5"/>
          <a:stretch>
            <a:fillRect/>
          </a:stretch>
        </p:blipFill>
        <p:spPr>
          <a:xfrm>
            <a:off x="8823434" y="4539628"/>
            <a:ext cx="2743200" cy="1536192"/>
          </a:xfrm>
          <a:prstGeom prst="rect">
            <a:avLst/>
          </a:prstGeom>
        </p:spPr>
      </p:pic>
    </p:spTree>
    <p:extLst>
      <p:ext uri="{BB962C8B-B14F-4D97-AF65-F5344CB8AC3E}">
        <p14:creationId xmlns:p14="http://schemas.microsoft.com/office/powerpoint/2010/main" val="54617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84485" y="1036073"/>
            <a:ext cx="8275843" cy="9233297"/>
          </a:xfrm>
          <a:prstGeom prst="rect">
            <a:avLst/>
          </a:prstGeom>
          <a:noFill/>
        </p:spPr>
        <p:txBody>
          <a:bodyPr wrap="square" lIns="91440" tIns="45720" rIns="91440" bIns="45720" anchor="t">
            <a:spAutoFit/>
          </a:bodyPr>
          <a:lstStyle/>
          <a:p>
            <a:pPr algn="just"/>
            <a:r>
              <a:rPr lang="en-US" sz="2200" b="1" dirty="0"/>
              <a:t>FRENCH KNOT</a:t>
            </a:r>
          </a:p>
          <a:p>
            <a:pPr algn="just"/>
            <a:endParaRPr lang="en-US" sz="2200" dirty="0">
              <a:latin typeface="Calibri"/>
            </a:endParaRPr>
          </a:p>
          <a:p>
            <a:r>
              <a:rPr lang="en-US" sz="2400" dirty="0">
                <a:latin typeface="Calibri"/>
                <a:cs typeface="Calibri"/>
              </a:rPr>
              <a:t>For many </a:t>
            </a:r>
            <a:r>
              <a:rPr lang="en-US" sz="2400" dirty="0">
                <a:latin typeface="Calibri"/>
                <a:ea typeface="+mn-lt"/>
                <a:cs typeface="+mn-lt"/>
              </a:rPr>
              <a:t>stitchers, making French knots remains a challenge. While it may take time to learn, it's worth the effort. Not only is this a common stitch to find in embroidery patterns, but it's also a good stitch to use when making a textured fill or other design elements. </a:t>
            </a:r>
            <a:endParaRPr lang="en-US" sz="2400" dirty="0">
              <a:latin typeface="Calibri"/>
              <a:cs typeface="Calibri"/>
            </a:endParaRPr>
          </a:p>
          <a:p>
            <a:r>
              <a:rPr lang="en-US" sz="2400" dirty="0">
                <a:latin typeface="Calibri"/>
                <a:ea typeface="+mn-lt"/>
                <a:cs typeface="+mn-lt"/>
              </a:rPr>
              <a:t>This stitch involves wrapping </a:t>
            </a:r>
            <a:endParaRPr lang="en-US" dirty="0">
              <a:latin typeface="Calibri"/>
              <a:ea typeface="+mn-lt"/>
              <a:cs typeface="Calibri"/>
            </a:endParaRPr>
          </a:p>
          <a:p>
            <a:r>
              <a:rPr lang="en-US" sz="2400" dirty="0">
                <a:latin typeface="Calibri"/>
                <a:ea typeface="+mn-lt"/>
                <a:cs typeface="+mn-lt"/>
              </a:rPr>
              <a:t>the needle to form a knot on </a:t>
            </a:r>
            <a:endParaRPr lang="en-US" dirty="0">
              <a:latin typeface="Calibri"/>
              <a:ea typeface="+mn-lt"/>
              <a:cs typeface="Calibri"/>
            </a:endParaRPr>
          </a:p>
          <a:p>
            <a:r>
              <a:rPr lang="en-US" sz="2400" dirty="0">
                <a:latin typeface="Calibri"/>
                <a:ea typeface="+mn-lt"/>
                <a:cs typeface="+mn-lt"/>
              </a:rPr>
              <a:t>the surface of the fabric. The</a:t>
            </a:r>
            <a:endParaRPr lang="en-US" dirty="0">
              <a:latin typeface="Calibri"/>
              <a:ea typeface="+mn-lt"/>
              <a:cs typeface="Calibri"/>
            </a:endParaRPr>
          </a:p>
          <a:p>
            <a:r>
              <a:rPr lang="en-US" sz="2400" dirty="0">
                <a:latin typeface="Calibri"/>
                <a:ea typeface="+mn-lt"/>
                <a:cs typeface="+mn-lt"/>
              </a:rPr>
              <a:t> trick to making French knots </a:t>
            </a:r>
            <a:endParaRPr lang="en-US">
              <a:latin typeface="Calibri"/>
              <a:ea typeface="+mn-lt"/>
              <a:cs typeface="Calibri"/>
            </a:endParaRPr>
          </a:p>
          <a:p>
            <a:r>
              <a:rPr lang="en-US" sz="2400" dirty="0">
                <a:latin typeface="Calibri"/>
                <a:ea typeface="+mn-lt"/>
                <a:cs typeface="+mn-lt"/>
              </a:rPr>
              <a:t>is to hold the working thread </a:t>
            </a:r>
            <a:endParaRPr lang="en-US" dirty="0">
              <a:latin typeface="Calibri"/>
              <a:ea typeface="+mn-lt"/>
              <a:cs typeface="Calibri"/>
            </a:endParaRPr>
          </a:p>
          <a:p>
            <a:r>
              <a:rPr lang="en-US" sz="2400" dirty="0">
                <a:latin typeface="Calibri"/>
                <a:ea typeface="+mn-lt"/>
                <a:cs typeface="+mn-lt"/>
              </a:rPr>
              <a:t>taut, but not too tight. Give it </a:t>
            </a:r>
            <a:endParaRPr lang="en-US">
              <a:latin typeface="Calibri"/>
              <a:ea typeface="+mn-lt"/>
              <a:cs typeface="Calibri"/>
            </a:endParaRPr>
          </a:p>
          <a:p>
            <a:r>
              <a:rPr lang="en-US" sz="2400" dirty="0">
                <a:latin typeface="Calibri"/>
                <a:ea typeface="+mn-lt"/>
                <a:cs typeface="+mn-lt"/>
              </a:rPr>
              <a:t>some practice.</a:t>
            </a:r>
            <a:endParaRPr lang="en-US" dirty="0">
              <a:latin typeface="Calibri"/>
              <a:cs typeface="Calibri"/>
            </a:endParaRPr>
          </a:p>
          <a:p>
            <a:pPr algn="just"/>
            <a:endParaRPr lang="en-US" sz="2400" dirty="0">
              <a:latin typeface="Calibri"/>
              <a:cs typeface="Calibri"/>
            </a:endParaRPr>
          </a:p>
          <a:p>
            <a:endParaRPr lang="en-US" sz="2400" dirty="0">
              <a:latin typeface="Calibri"/>
              <a:cs typeface="Calibri"/>
            </a:endParaRPr>
          </a:p>
          <a:p>
            <a:pPr algn="just"/>
            <a:endParaRPr lang="en-US" sz="2200"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ea typeface="+mn-lt"/>
              <a:cs typeface="Calibri"/>
            </a:endParaRPr>
          </a:p>
          <a:p>
            <a:pPr algn="just"/>
            <a:endParaRPr lang="en-US" sz="20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4" name="Picture 4" descr="A picture containing text&#10;&#10;Description automatically generated">
            <a:extLst>
              <a:ext uri="{FF2B5EF4-FFF2-40B4-BE49-F238E27FC236}">
                <a16:creationId xmlns:a16="http://schemas.microsoft.com/office/drawing/2014/main" id="{EE3B674B-2495-989A-4210-E7A90C984ACF}"/>
              </a:ext>
            </a:extLst>
          </p:cNvPr>
          <p:cNvPicPr>
            <a:picLocks noChangeAspect="1"/>
          </p:cNvPicPr>
          <p:nvPr/>
        </p:nvPicPr>
        <p:blipFill>
          <a:blip r:embed="rId5"/>
          <a:stretch>
            <a:fillRect/>
          </a:stretch>
        </p:blipFill>
        <p:spPr>
          <a:xfrm>
            <a:off x="7220607" y="3794619"/>
            <a:ext cx="4779579" cy="1962039"/>
          </a:xfrm>
          <a:prstGeom prst="rect">
            <a:avLst/>
          </a:prstGeom>
        </p:spPr>
      </p:pic>
    </p:spTree>
    <p:extLst>
      <p:ext uri="{BB962C8B-B14F-4D97-AF65-F5344CB8AC3E}">
        <p14:creationId xmlns:p14="http://schemas.microsoft.com/office/powerpoint/2010/main" val="14457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84485" y="1036073"/>
            <a:ext cx="8275843" cy="7755969"/>
          </a:xfrm>
          <a:prstGeom prst="rect">
            <a:avLst/>
          </a:prstGeom>
          <a:noFill/>
        </p:spPr>
        <p:txBody>
          <a:bodyPr wrap="square" lIns="91440" tIns="45720" rIns="91440" bIns="45720" anchor="t">
            <a:spAutoFit/>
          </a:bodyPr>
          <a:lstStyle/>
          <a:p>
            <a:pPr algn="just"/>
            <a:r>
              <a:rPr lang="en-US" sz="2200" b="1" dirty="0"/>
              <a:t>CHAIN STITCH</a:t>
            </a:r>
          </a:p>
          <a:p>
            <a:pPr algn="just"/>
            <a:endParaRPr lang="en-US" sz="2200" dirty="0">
              <a:latin typeface="Calibri"/>
            </a:endParaRPr>
          </a:p>
          <a:p>
            <a:r>
              <a:rPr lang="en-US" sz="2400" dirty="0">
                <a:ea typeface="+mn-lt"/>
                <a:cs typeface="+mn-lt"/>
              </a:rPr>
              <a:t>If you want a bolder line of embroidery, then chain stitch is the stitch for you. Chain stitch forms a row of linked stitches that really stands out. </a:t>
            </a:r>
            <a:endParaRPr lang="en-US" dirty="0"/>
          </a:p>
          <a:p>
            <a:r>
              <a:rPr lang="en-US" sz="2400" dirty="0">
                <a:ea typeface="+mn-lt"/>
                <a:cs typeface="+mn-lt"/>
              </a:rPr>
              <a:t>There are several ways to work the chain stitch and it's a good idea to at least learn how to work it forward and in reverse. Once you have those mastered, try some of the other variations. </a:t>
            </a:r>
            <a:endParaRPr lang="en-US" sz="2400" dirty="0"/>
          </a:p>
          <a:p>
            <a:endParaRPr lang="en-US" sz="2400" dirty="0">
              <a:latin typeface="Calibri"/>
              <a:cs typeface="Calibri"/>
            </a:endParaRPr>
          </a:p>
          <a:p>
            <a:pPr algn="just"/>
            <a:endParaRPr lang="en-US" sz="2400" dirty="0">
              <a:latin typeface="Calibri"/>
              <a:cs typeface="Calibri"/>
            </a:endParaRPr>
          </a:p>
          <a:p>
            <a:endParaRPr lang="en-US" sz="2400" dirty="0">
              <a:latin typeface="Calibri"/>
              <a:cs typeface="Calibri"/>
            </a:endParaRPr>
          </a:p>
          <a:p>
            <a:pPr algn="just"/>
            <a:endParaRPr lang="en-US" sz="2200"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ea typeface="+mn-lt"/>
              <a:cs typeface="Calibri"/>
            </a:endParaRPr>
          </a:p>
          <a:p>
            <a:pPr algn="just"/>
            <a:endParaRPr lang="en-US" sz="20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Picture 2" descr="Diagram&#10;&#10;Description automatically generated">
            <a:extLst>
              <a:ext uri="{FF2B5EF4-FFF2-40B4-BE49-F238E27FC236}">
                <a16:creationId xmlns:a16="http://schemas.microsoft.com/office/drawing/2014/main" id="{6C389FA1-CD88-524B-C28E-25EDF1592447}"/>
              </a:ext>
            </a:extLst>
          </p:cNvPr>
          <p:cNvPicPr>
            <a:picLocks noChangeAspect="1"/>
          </p:cNvPicPr>
          <p:nvPr/>
        </p:nvPicPr>
        <p:blipFill>
          <a:blip r:embed="rId5"/>
          <a:stretch>
            <a:fillRect/>
          </a:stretch>
        </p:blipFill>
        <p:spPr>
          <a:xfrm>
            <a:off x="7010400" y="4133192"/>
            <a:ext cx="2349063" cy="2349063"/>
          </a:xfrm>
          <a:prstGeom prst="rect">
            <a:avLst/>
          </a:prstGeom>
        </p:spPr>
      </p:pic>
    </p:spTree>
    <p:extLst>
      <p:ext uri="{BB962C8B-B14F-4D97-AF65-F5344CB8AC3E}">
        <p14:creationId xmlns:p14="http://schemas.microsoft.com/office/powerpoint/2010/main" val="3506374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5"/>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84485" y="1036073"/>
            <a:ext cx="8275843" cy="5539978"/>
          </a:xfrm>
          <a:prstGeom prst="rect">
            <a:avLst/>
          </a:prstGeom>
          <a:noFill/>
        </p:spPr>
        <p:txBody>
          <a:bodyPr wrap="square" lIns="91440" tIns="45720" rIns="91440" bIns="45720" anchor="t">
            <a:spAutoFit/>
          </a:bodyPr>
          <a:lstStyle/>
          <a:p>
            <a:pPr algn="just"/>
            <a:endParaRPr lang="en-US" sz="2200" b="1" dirty="0"/>
          </a:p>
          <a:p>
            <a:pPr algn="just"/>
            <a:endParaRPr lang="en-US" sz="2200" dirty="0">
              <a:latin typeface="Calibri"/>
            </a:endParaRPr>
          </a:p>
          <a:p>
            <a:endParaRPr lang="en-US" sz="2400" dirty="0"/>
          </a:p>
          <a:p>
            <a:endParaRPr lang="en-US" sz="2400" dirty="0">
              <a:latin typeface="Calibri"/>
              <a:cs typeface="Calibri"/>
            </a:endParaRPr>
          </a:p>
          <a:p>
            <a:pPr algn="just"/>
            <a:endParaRPr lang="en-US" sz="2400" dirty="0">
              <a:latin typeface="Calibri"/>
              <a:cs typeface="Calibri"/>
            </a:endParaRPr>
          </a:p>
          <a:p>
            <a:endParaRPr lang="en-US" sz="2400" dirty="0">
              <a:latin typeface="Calibri"/>
              <a:cs typeface="Calibri"/>
            </a:endParaRPr>
          </a:p>
          <a:p>
            <a:pPr algn="just"/>
            <a:endParaRPr lang="en-US" sz="2200"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ea typeface="+mn-lt"/>
              <a:cs typeface="Calibri"/>
            </a:endParaRPr>
          </a:p>
          <a:p>
            <a:pPr algn="just"/>
            <a:endParaRPr lang="en-US" sz="20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3" name="Online Media 2" title="Hand Embroidery for Beginners || 14 basic embroidery stitches by Let's Explore">
            <a:hlinkClick r:id="" action="ppaction://media"/>
            <a:extLst>
              <a:ext uri="{FF2B5EF4-FFF2-40B4-BE49-F238E27FC236}">
                <a16:creationId xmlns:a16="http://schemas.microsoft.com/office/drawing/2014/main" id="{BF3DA3B1-C23F-6F44-5E22-B5C0B29E6954}"/>
              </a:ext>
            </a:extLst>
          </p:cNvPr>
          <p:cNvPicPr>
            <a:picLocks noRot="1" noChangeAspect="1"/>
          </p:cNvPicPr>
          <p:nvPr>
            <a:videoFile r:link="rId1"/>
          </p:nvPr>
        </p:nvPicPr>
        <p:blipFill>
          <a:blip r:embed="rId6"/>
          <a:stretch>
            <a:fillRect/>
          </a:stretch>
        </p:blipFill>
        <p:spPr>
          <a:xfrm>
            <a:off x="2645104" y="-21239"/>
            <a:ext cx="9503102" cy="6992444"/>
          </a:xfrm>
          <a:prstGeom prst="rect">
            <a:avLst/>
          </a:prstGeom>
        </p:spPr>
      </p:pic>
    </p:spTree>
    <p:extLst>
      <p:ext uri="{BB962C8B-B14F-4D97-AF65-F5344CB8AC3E}">
        <p14:creationId xmlns:p14="http://schemas.microsoft.com/office/powerpoint/2010/main" val="395993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4"/>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6"/>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284485" y="1036073"/>
            <a:ext cx="8275843" cy="5539978"/>
          </a:xfrm>
          <a:prstGeom prst="rect">
            <a:avLst/>
          </a:prstGeom>
          <a:noFill/>
        </p:spPr>
        <p:txBody>
          <a:bodyPr wrap="square" lIns="91440" tIns="45720" rIns="91440" bIns="45720" anchor="t">
            <a:spAutoFit/>
          </a:bodyPr>
          <a:lstStyle/>
          <a:p>
            <a:pPr algn="just"/>
            <a:r>
              <a:rPr lang="en-US" sz="2200" b="1" dirty="0"/>
              <a:t>FINAL PRODUCTS</a:t>
            </a:r>
          </a:p>
          <a:p>
            <a:pPr algn="just"/>
            <a:endParaRPr lang="en-US" sz="2200" dirty="0">
              <a:latin typeface="Calibri"/>
            </a:endParaRPr>
          </a:p>
          <a:p>
            <a:endParaRPr lang="en-US" sz="2400" dirty="0"/>
          </a:p>
          <a:p>
            <a:endParaRPr lang="en-US" sz="2400" dirty="0">
              <a:latin typeface="Calibri"/>
              <a:cs typeface="Calibri"/>
            </a:endParaRPr>
          </a:p>
          <a:p>
            <a:pPr algn="just"/>
            <a:endParaRPr lang="en-US" sz="2400" dirty="0">
              <a:latin typeface="Calibri"/>
              <a:cs typeface="Calibri"/>
            </a:endParaRPr>
          </a:p>
          <a:p>
            <a:endParaRPr lang="en-US" sz="2400" dirty="0">
              <a:latin typeface="Calibri"/>
              <a:cs typeface="Calibri"/>
            </a:endParaRPr>
          </a:p>
          <a:p>
            <a:pPr algn="just"/>
            <a:endParaRPr lang="en-US" sz="2200"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ea typeface="+mn-lt"/>
              <a:cs typeface="Calibri"/>
            </a:endParaRPr>
          </a:p>
          <a:p>
            <a:pPr algn="just"/>
            <a:endParaRPr lang="en-US" sz="20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3" name="Online Media 2" title="making realistic embroidery for the first time 🦋">
            <a:hlinkClick r:id="" action="ppaction://media"/>
            <a:extLst>
              <a:ext uri="{FF2B5EF4-FFF2-40B4-BE49-F238E27FC236}">
                <a16:creationId xmlns:a16="http://schemas.microsoft.com/office/drawing/2014/main" id="{FA391499-752A-944A-EE67-D03C1B6409E6}"/>
              </a:ext>
            </a:extLst>
          </p:cNvPr>
          <p:cNvPicPr>
            <a:picLocks noRot="1" noChangeAspect="1"/>
          </p:cNvPicPr>
          <p:nvPr>
            <a:videoFile r:link="rId1"/>
          </p:nvPr>
        </p:nvPicPr>
        <p:blipFill>
          <a:blip r:embed="rId7"/>
          <a:stretch>
            <a:fillRect/>
          </a:stretch>
        </p:blipFill>
        <p:spPr>
          <a:xfrm>
            <a:off x="2842173" y="1647279"/>
            <a:ext cx="3788102" cy="2472995"/>
          </a:xfrm>
          <a:prstGeom prst="rect">
            <a:avLst/>
          </a:prstGeom>
        </p:spPr>
      </p:pic>
      <p:pic>
        <p:nvPicPr>
          <p:cNvPr id="4" name="Online Media 3" title="DIY Jean Embroidery [Daisies] EASY!">
            <a:hlinkClick r:id="" action="ppaction://media"/>
            <a:extLst>
              <a:ext uri="{FF2B5EF4-FFF2-40B4-BE49-F238E27FC236}">
                <a16:creationId xmlns:a16="http://schemas.microsoft.com/office/drawing/2014/main" id="{96BFED8B-42E7-18A5-6512-6C5BE2937ED3}"/>
              </a:ext>
            </a:extLst>
          </p:cNvPr>
          <p:cNvPicPr>
            <a:picLocks noRot="1" noChangeAspect="1"/>
          </p:cNvPicPr>
          <p:nvPr>
            <a:videoFile r:link="rId2"/>
          </p:nvPr>
        </p:nvPicPr>
        <p:blipFill>
          <a:blip r:embed="rId8"/>
          <a:stretch>
            <a:fillRect/>
          </a:stretch>
        </p:blipFill>
        <p:spPr>
          <a:xfrm>
            <a:off x="2723931" y="3920141"/>
            <a:ext cx="3722413" cy="2985375"/>
          </a:xfrm>
          <a:prstGeom prst="rect">
            <a:avLst/>
          </a:prstGeom>
        </p:spPr>
      </p:pic>
      <p:pic>
        <p:nvPicPr>
          <p:cNvPr id="5" name="Picture 5">
            <a:extLst>
              <a:ext uri="{FF2B5EF4-FFF2-40B4-BE49-F238E27FC236}">
                <a16:creationId xmlns:a16="http://schemas.microsoft.com/office/drawing/2014/main" id="{3A3BE0C4-F77E-1777-D523-2D175FF806DB}"/>
              </a:ext>
            </a:extLst>
          </p:cNvPr>
          <p:cNvPicPr>
            <a:picLocks noChangeAspect="1"/>
          </p:cNvPicPr>
          <p:nvPr/>
        </p:nvPicPr>
        <p:blipFill>
          <a:blip r:embed="rId9"/>
          <a:stretch>
            <a:fillRect/>
          </a:stretch>
        </p:blipFill>
        <p:spPr>
          <a:xfrm>
            <a:off x="6327228" y="3156964"/>
            <a:ext cx="2730062" cy="3697176"/>
          </a:xfrm>
          <a:prstGeom prst="rect">
            <a:avLst/>
          </a:prstGeom>
        </p:spPr>
      </p:pic>
      <p:pic>
        <p:nvPicPr>
          <p:cNvPr id="2" name="Picture 5">
            <a:extLst>
              <a:ext uri="{FF2B5EF4-FFF2-40B4-BE49-F238E27FC236}">
                <a16:creationId xmlns:a16="http://schemas.microsoft.com/office/drawing/2014/main" id="{EE971BC4-BB1A-78E4-EF97-E5ACC8DE233B}"/>
              </a:ext>
            </a:extLst>
          </p:cNvPr>
          <p:cNvPicPr>
            <a:picLocks noChangeAspect="1"/>
          </p:cNvPicPr>
          <p:nvPr/>
        </p:nvPicPr>
        <p:blipFill>
          <a:blip r:embed="rId10"/>
          <a:stretch>
            <a:fillRect/>
          </a:stretch>
        </p:blipFill>
        <p:spPr>
          <a:xfrm>
            <a:off x="6156434" y="1501003"/>
            <a:ext cx="2992821" cy="2134924"/>
          </a:xfrm>
          <a:prstGeom prst="rect">
            <a:avLst/>
          </a:prstGeom>
        </p:spPr>
      </p:pic>
      <p:pic>
        <p:nvPicPr>
          <p:cNvPr id="6" name="Picture 6" descr="A picture containing person, indoor&#10;&#10;Description automatically generated">
            <a:extLst>
              <a:ext uri="{FF2B5EF4-FFF2-40B4-BE49-F238E27FC236}">
                <a16:creationId xmlns:a16="http://schemas.microsoft.com/office/drawing/2014/main" id="{46E858DB-D6D0-6621-C9C2-C7F6FB03BF40}"/>
              </a:ext>
            </a:extLst>
          </p:cNvPr>
          <p:cNvPicPr>
            <a:picLocks noChangeAspect="1"/>
          </p:cNvPicPr>
          <p:nvPr/>
        </p:nvPicPr>
        <p:blipFill>
          <a:blip r:embed="rId11"/>
          <a:stretch>
            <a:fillRect/>
          </a:stretch>
        </p:blipFill>
        <p:spPr>
          <a:xfrm>
            <a:off x="9046779" y="3647090"/>
            <a:ext cx="3242441" cy="3229303"/>
          </a:xfrm>
          <a:prstGeom prst="rect">
            <a:avLst/>
          </a:prstGeom>
        </p:spPr>
      </p:pic>
      <p:pic>
        <p:nvPicPr>
          <p:cNvPr id="7" name="Picture 7" descr="A picture containing map&#10;&#10;Description automatically generated">
            <a:extLst>
              <a:ext uri="{FF2B5EF4-FFF2-40B4-BE49-F238E27FC236}">
                <a16:creationId xmlns:a16="http://schemas.microsoft.com/office/drawing/2014/main" id="{F7AE3C8A-B49A-342F-D499-09E91CD8525D}"/>
              </a:ext>
            </a:extLst>
          </p:cNvPr>
          <p:cNvPicPr>
            <a:picLocks noChangeAspect="1"/>
          </p:cNvPicPr>
          <p:nvPr/>
        </p:nvPicPr>
        <p:blipFill>
          <a:blip r:embed="rId12"/>
          <a:stretch>
            <a:fillRect/>
          </a:stretch>
        </p:blipFill>
        <p:spPr>
          <a:xfrm>
            <a:off x="8964174" y="1453877"/>
            <a:ext cx="3302547" cy="2202902"/>
          </a:xfrm>
          <a:prstGeom prst="rect">
            <a:avLst/>
          </a:prstGeom>
        </p:spPr>
      </p:pic>
    </p:spTree>
    <p:extLst>
      <p:ext uri="{BB962C8B-B14F-4D97-AF65-F5344CB8AC3E}">
        <p14:creationId xmlns:p14="http://schemas.microsoft.com/office/powerpoint/2010/main" val="230634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4708981"/>
          </a:xfrm>
          <a:prstGeom prst="rect">
            <a:avLst/>
          </a:prstGeom>
          <a:noFill/>
        </p:spPr>
        <p:txBody>
          <a:bodyPr wrap="square" lIns="91440" tIns="45720" rIns="91440" bIns="45720" anchor="t">
            <a:spAutoFit/>
          </a:bodyPr>
          <a:lstStyle/>
          <a:p>
            <a:r>
              <a:rPr lang="en-US" sz="2800" b="1" dirty="0">
                <a:latin typeface="Calibri"/>
                <a:cs typeface="Calibri"/>
              </a:rPr>
              <a:t>REFERENCES</a:t>
            </a:r>
            <a:endParaRPr lang="en-US" sz="2800" b="1" dirty="0">
              <a:latin typeface="Calibri" panose="020F0502020204030204" pitchFamily="34" charset="0"/>
              <a:cs typeface="Calibri" panose="020F0502020204030204" pitchFamily="34" charset="0"/>
            </a:endParaRPr>
          </a:p>
          <a:p>
            <a:pPr algn="just"/>
            <a:r>
              <a:rPr lang="en-US" sz="2000" dirty="0">
                <a:ea typeface="+mn-lt"/>
                <a:cs typeface="+mn-lt"/>
                <a:hlinkClick r:id="rId5"/>
              </a:rPr>
              <a:t>https://www.youtube.com/watch?v=0VFXkL1Kr-A</a:t>
            </a:r>
            <a:endParaRPr lang="en-US"/>
          </a:p>
          <a:p>
            <a:pPr algn="just"/>
            <a:r>
              <a:rPr lang="en-US" sz="2000" dirty="0">
                <a:ea typeface="+mn-lt"/>
                <a:cs typeface="+mn-lt"/>
                <a:hlinkClick r:id="rId6"/>
              </a:rPr>
              <a:t>https://www.instructables.com/Embroidery-101/</a:t>
            </a:r>
            <a:endParaRPr lang="en-US">
              <a:ea typeface="+mn-lt"/>
              <a:cs typeface="+mn-lt"/>
            </a:endParaRPr>
          </a:p>
          <a:p>
            <a:pPr algn="just"/>
            <a:r>
              <a:rPr lang="en-US" sz="2000" dirty="0">
                <a:ea typeface="+mn-lt"/>
                <a:cs typeface="+mn-lt"/>
                <a:hlinkClick r:id="rId7"/>
              </a:rPr>
              <a:t>https://www.dicraft.com/blogs/blog/french-knot</a:t>
            </a:r>
            <a:endParaRPr lang="en-US"/>
          </a:p>
          <a:p>
            <a:pPr algn="just"/>
            <a:endParaRPr lang="en-US" sz="2000" dirty="0">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1629144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9325630"/>
          </a:xfrm>
          <a:prstGeom prst="rect">
            <a:avLst/>
          </a:prstGeom>
          <a:noFill/>
        </p:spPr>
        <p:txBody>
          <a:bodyPr wrap="square" lIns="91440" tIns="45720" rIns="91440" bIns="45720" anchor="t">
            <a:spAutoFit/>
          </a:bodyPr>
          <a:lstStyle/>
          <a:p>
            <a:r>
              <a:rPr lang="en-US" sz="2800" b="1" dirty="0">
                <a:latin typeface="Calibri"/>
                <a:cs typeface="Calibri"/>
              </a:rPr>
              <a:t>KNITTING &amp; CROCHET</a:t>
            </a:r>
            <a:endParaRPr lang="en-US" sz="2800" b="1" dirty="0">
              <a:latin typeface="Calibri" panose="020F0502020204030204" pitchFamily="34" charset="0"/>
              <a:cs typeface="Calibri" panose="020F0502020204030204" pitchFamily="34" charset="0"/>
            </a:endParaRPr>
          </a:p>
          <a:p>
            <a:pPr algn="just"/>
            <a:r>
              <a:rPr lang="en-US" sz="2200" dirty="0">
                <a:latin typeface="Calibri"/>
                <a:ea typeface="+mn-lt"/>
                <a:cs typeface="+mn-lt"/>
              </a:rPr>
              <a:t>Knitting involves the use of two long, straight needles to work a wool yarn into a nice, loose fabric. To do this, pick up each of the stitches with one knitting needle and knit them off again with the other needle. The individual loops intertwine to form a soft and elastic weave that is perfect to make garments out of. For example, you can create soft jumpers and cardigans in your </a:t>
            </a:r>
            <a:r>
              <a:rPr lang="en-US" sz="2200" dirty="0" err="1">
                <a:latin typeface="Calibri"/>
                <a:ea typeface="+mn-lt"/>
                <a:cs typeface="+mn-lt"/>
              </a:rPr>
              <a:t>favourite</a:t>
            </a:r>
            <a:r>
              <a:rPr lang="en-US" sz="2200" dirty="0">
                <a:latin typeface="Calibri"/>
                <a:ea typeface="+mn-lt"/>
                <a:cs typeface="+mn-lt"/>
              </a:rPr>
              <a:t> </a:t>
            </a:r>
            <a:r>
              <a:rPr lang="en-US" sz="2200" dirty="0" err="1">
                <a:latin typeface="Calibri"/>
                <a:ea typeface="+mn-lt"/>
                <a:cs typeface="+mn-lt"/>
              </a:rPr>
              <a:t>colour</a:t>
            </a:r>
            <a:r>
              <a:rPr lang="en-US" sz="2200" dirty="0">
                <a:latin typeface="Calibri"/>
                <a:ea typeface="+mn-lt"/>
                <a:cs typeface="+mn-lt"/>
              </a:rPr>
              <a:t>, warm hats and scarves for the winter, or </a:t>
            </a:r>
            <a:r>
              <a:rPr lang="en-US" sz="2200" dirty="0" err="1">
                <a:latin typeface="Calibri"/>
                <a:ea typeface="+mn-lt"/>
                <a:cs typeface="+mn-lt"/>
              </a:rPr>
              <a:t>cosy</a:t>
            </a:r>
            <a:r>
              <a:rPr lang="en-US" sz="2200" dirty="0">
                <a:latin typeface="Calibri"/>
                <a:ea typeface="+mn-lt"/>
                <a:cs typeface="+mn-lt"/>
              </a:rPr>
              <a:t> baby socks for the youngest in the family.</a:t>
            </a:r>
            <a:endParaRPr lang="en-US" sz="2200" dirty="0">
              <a:latin typeface="Calibri"/>
              <a:cs typeface="Calibri"/>
            </a:endParaRPr>
          </a:p>
          <a:p>
            <a:pPr algn="just"/>
            <a:r>
              <a:rPr lang="en-US" sz="2200" dirty="0">
                <a:latin typeface="Calibri"/>
                <a:ea typeface="+mn-lt"/>
                <a:cs typeface="+mn-lt"/>
              </a:rPr>
              <a:t>If you want to learn to knit, you should start with easy projects with a simple pattern and a clear shape, like a scarf or a small blanket. When choosing the right needles, beginners can opt for thicker wooden or bamboo needles. This will help you to knit more quickly, you will be able to grip the needles better and the stitches will not slip off the needle so easily.</a:t>
            </a:r>
            <a:endParaRPr lang="en-US" sz="2200" dirty="0">
              <a:latin typeface="Calibri"/>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2071732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8248412"/>
          </a:xfrm>
          <a:prstGeom prst="rect">
            <a:avLst/>
          </a:prstGeom>
          <a:noFill/>
        </p:spPr>
        <p:txBody>
          <a:bodyPr wrap="square" lIns="91440" tIns="45720" rIns="91440" bIns="45720" anchor="t">
            <a:spAutoFit/>
          </a:bodyPr>
          <a:lstStyle/>
          <a:p>
            <a:r>
              <a:rPr lang="en-US" sz="2800" b="1" dirty="0">
                <a:latin typeface="Calibri"/>
                <a:cs typeface="Calibri"/>
              </a:rPr>
              <a:t>KNITTING &amp; CROCHET</a:t>
            </a:r>
            <a:endParaRPr lang="en-US" sz="2800" b="1" dirty="0">
              <a:latin typeface="Calibri" panose="020F0502020204030204" pitchFamily="34" charset="0"/>
              <a:cs typeface="Calibri" panose="020F0502020204030204" pitchFamily="34" charset="0"/>
            </a:endParaRPr>
          </a:p>
          <a:p>
            <a:endParaRPr lang="en-US" sz="2400" dirty="0">
              <a:latin typeface="Calibri"/>
              <a:ea typeface="+mn-lt"/>
              <a:cs typeface="+mn-lt"/>
            </a:endParaRPr>
          </a:p>
          <a:p>
            <a:r>
              <a:rPr lang="en-US" sz="2400" dirty="0">
                <a:latin typeface="Calibri"/>
                <a:ea typeface="+mn-lt"/>
                <a:cs typeface="+mn-lt"/>
              </a:rPr>
              <a:t>You don’t need many accessories to get started with knitting:</a:t>
            </a:r>
            <a:endParaRPr lang="en-US" sz="2400" dirty="0">
              <a:latin typeface="Calibri"/>
              <a:cs typeface="Calibri"/>
            </a:endParaRPr>
          </a:p>
          <a:p>
            <a:pPr marL="285750" indent="-285750" algn="just">
              <a:buFont typeface="Arial"/>
              <a:buChar char="•"/>
            </a:pPr>
            <a:r>
              <a:rPr lang="en-US" sz="2400" dirty="0">
                <a:latin typeface="Calibri"/>
                <a:ea typeface="+mn-lt"/>
                <a:cs typeface="+mn-lt"/>
              </a:rPr>
              <a:t>Knitting needles</a:t>
            </a:r>
            <a:endParaRPr lang="en-US" sz="2400">
              <a:latin typeface="Calibri"/>
              <a:cs typeface="Calibri"/>
            </a:endParaRPr>
          </a:p>
          <a:p>
            <a:pPr marL="285750" indent="-285750" algn="just">
              <a:buFont typeface="Arial"/>
              <a:buChar char="•"/>
            </a:pPr>
            <a:r>
              <a:rPr lang="en-US" sz="2400" dirty="0">
                <a:latin typeface="Calibri"/>
                <a:ea typeface="+mn-lt"/>
                <a:cs typeface="+mn-lt"/>
              </a:rPr>
              <a:t>Wool (to fit your needles, the information should be on the band around the ball)</a:t>
            </a:r>
            <a:endParaRPr lang="en-US" sz="2400">
              <a:latin typeface="Calibri"/>
              <a:cs typeface="Calibri"/>
            </a:endParaRPr>
          </a:p>
          <a:p>
            <a:pPr marL="285750" indent="-285750" algn="just">
              <a:buFont typeface="Arial"/>
              <a:buChar char="•"/>
            </a:pPr>
            <a:r>
              <a:rPr lang="en-US" sz="2400" dirty="0">
                <a:latin typeface="Calibri"/>
                <a:ea typeface="+mn-lt"/>
                <a:cs typeface="+mn-lt"/>
              </a:rPr>
              <a:t>A measuring tape</a:t>
            </a:r>
            <a:endParaRPr lang="en-US" sz="2400">
              <a:latin typeface="Calibri"/>
              <a:cs typeface="Calibri"/>
            </a:endParaRPr>
          </a:p>
          <a:p>
            <a:pPr marL="285750" indent="-285750" algn="just">
              <a:buFont typeface="Arial"/>
              <a:buChar char="•"/>
            </a:pPr>
            <a:r>
              <a:rPr lang="en-US" sz="2400" dirty="0">
                <a:latin typeface="Calibri"/>
                <a:ea typeface="+mn-lt"/>
                <a:cs typeface="+mn-lt"/>
              </a:rPr>
              <a:t>Scissors</a:t>
            </a:r>
            <a:endParaRPr lang="en-US" sz="2400">
              <a:latin typeface="Calibri"/>
              <a:cs typeface="Calibri"/>
            </a:endParaRPr>
          </a:p>
          <a:p>
            <a:pPr marL="285750" indent="-285750" algn="just">
              <a:buFont typeface="Arial"/>
              <a:buChar char="•"/>
            </a:pPr>
            <a:r>
              <a:rPr lang="en-US" sz="2400" dirty="0">
                <a:latin typeface="Calibri"/>
                <a:ea typeface="+mn-lt"/>
                <a:cs typeface="+mn-lt"/>
              </a:rPr>
              <a:t>Darning needles</a:t>
            </a:r>
          </a:p>
          <a:p>
            <a:pPr marL="285750" indent="-285750" algn="just">
              <a:buFont typeface="Arial"/>
              <a:buChar char="•"/>
            </a:pPr>
            <a:r>
              <a:rPr lang="en-US" sz="2400" dirty="0">
                <a:latin typeface="Calibri"/>
                <a:ea typeface="+mn-lt"/>
                <a:cs typeface="+mn-lt"/>
              </a:rPr>
              <a:t>Stitch markers if necessary</a:t>
            </a:r>
            <a:endParaRPr lang="en-US" sz="2400" dirty="0">
              <a:latin typeface="Calibri"/>
            </a:endParaRPr>
          </a:p>
          <a:p>
            <a:pPr algn="just"/>
            <a:endParaRPr lang="en-US" sz="2200" dirty="0">
              <a:latin typeface="Calibri"/>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Picture 2" descr="A picture containing text, indoor, items, different&#10;&#10;Description automatically generated">
            <a:extLst>
              <a:ext uri="{FF2B5EF4-FFF2-40B4-BE49-F238E27FC236}">
                <a16:creationId xmlns:a16="http://schemas.microsoft.com/office/drawing/2014/main" id="{6AD57A65-F63F-FBBA-D674-8C550FDB2870}"/>
              </a:ext>
            </a:extLst>
          </p:cNvPr>
          <p:cNvPicPr>
            <a:picLocks noChangeAspect="1"/>
          </p:cNvPicPr>
          <p:nvPr/>
        </p:nvPicPr>
        <p:blipFill>
          <a:blip r:embed="rId5"/>
          <a:stretch>
            <a:fillRect/>
          </a:stretch>
        </p:blipFill>
        <p:spPr>
          <a:xfrm>
            <a:off x="7864366" y="3187624"/>
            <a:ext cx="2743200" cy="2663647"/>
          </a:xfrm>
          <a:prstGeom prst="rect">
            <a:avLst/>
          </a:prstGeom>
        </p:spPr>
      </p:pic>
    </p:spTree>
    <p:extLst>
      <p:ext uri="{BB962C8B-B14F-4D97-AF65-F5344CB8AC3E}">
        <p14:creationId xmlns:p14="http://schemas.microsoft.com/office/powerpoint/2010/main" val="1262533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10895290"/>
          </a:xfrm>
          <a:prstGeom prst="rect">
            <a:avLst/>
          </a:prstGeom>
          <a:noFill/>
        </p:spPr>
        <p:txBody>
          <a:bodyPr wrap="square" lIns="91440" tIns="45720" rIns="91440" bIns="45720" anchor="t">
            <a:spAutoFit/>
          </a:bodyPr>
          <a:lstStyle/>
          <a:p>
            <a:r>
              <a:rPr lang="en-US" sz="2800" b="1" dirty="0">
                <a:latin typeface="Calibri"/>
                <a:cs typeface="Calibri"/>
              </a:rPr>
              <a:t>KNITTING &amp; CROCHET</a:t>
            </a:r>
            <a:endParaRPr lang="en-US" sz="2800" b="1" dirty="0">
              <a:latin typeface="Calibri" panose="020F0502020204030204" pitchFamily="34" charset="0"/>
              <a:cs typeface="Calibri" panose="020F0502020204030204" pitchFamily="34" charset="0"/>
            </a:endParaRPr>
          </a:p>
          <a:p>
            <a:pPr algn="just"/>
            <a:r>
              <a:rPr lang="en-US" sz="2000" dirty="0">
                <a:ea typeface="+mn-lt"/>
                <a:cs typeface="+mn-lt"/>
              </a:rPr>
              <a:t>In contrast to knitting, you only need one needle for crochet. It’s long and has a little hook at the end so you can easily pick up the stitches and knot them. When you learn to crochet, you work stitch by stitch, until you have a strong fabric. Because you only have one stitch on your needle at a time, it is usually easier to learn crochet for beginners. However, the finished fabric is not as loose and elastic as a knitted one. The tight crochet stitches are great for decorative tablecloths, </a:t>
            </a:r>
            <a:r>
              <a:rPr lang="en-US" sz="2000" dirty="0" err="1">
                <a:ea typeface="+mn-lt"/>
                <a:cs typeface="+mn-lt"/>
              </a:rPr>
              <a:t>cosy</a:t>
            </a:r>
            <a:r>
              <a:rPr lang="en-US" sz="2000" dirty="0">
                <a:ea typeface="+mn-lt"/>
                <a:cs typeface="+mn-lt"/>
              </a:rPr>
              <a:t> blankets, stylish potholders, shopping nets, or even crocheted toys (also called amigurumi).</a:t>
            </a:r>
            <a:endParaRPr lang="en-US" sz="2000"/>
          </a:p>
          <a:p>
            <a:pPr algn="just"/>
            <a:r>
              <a:rPr lang="en-US" sz="2000" dirty="0">
                <a:ea typeface="+mn-lt"/>
                <a:cs typeface="+mn-lt"/>
              </a:rPr>
              <a:t>If you want to learn to crochet, start with a simple tutorial. A good starting point for beginners are things like potholders, a simple scarf, or a simple hat. If you want to try your hand at amigurumi, choose dolls that are as round and simple as possible. For example, round birds, snowmen, or simple teddy bears. The best way to learn to crochet is with a thick needle. It should be between 3.5 and 4.5 mm wide and made of metal, as these needles won’t break so quickly.</a:t>
            </a:r>
            <a:endParaRPr lang="en-US" sz="2000" dirty="0"/>
          </a:p>
          <a:p>
            <a:endParaRPr lang="en-US" sz="2400" dirty="0">
              <a:latin typeface="Calibri"/>
            </a:endParaRPr>
          </a:p>
          <a:p>
            <a:pPr algn="just"/>
            <a:endParaRPr lang="en-US" sz="2200" dirty="0">
              <a:latin typeface="Calibri"/>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343453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8987076"/>
          </a:xfrm>
          <a:prstGeom prst="rect">
            <a:avLst/>
          </a:prstGeom>
          <a:noFill/>
        </p:spPr>
        <p:txBody>
          <a:bodyPr wrap="square" lIns="91440" tIns="45720" rIns="91440" bIns="45720" anchor="t">
            <a:spAutoFit/>
          </a:bodyPr>
          <a:lstStyle/>
          <a:p>
            <a:r>
              <a:rPr lang="en-US" sz="2800" b="1" dirty="0">
                <a:latin typeface="Calibri"/>
                <a:cs typeface="Calibri"/>
              </a:rPr>
              <a:t>KNITTING &amp; CROCHET</a:t>
            </a:r>
            <a:endParaRPr lang="en-US" sz="2800" b="1" dirty="0">
              <a:latin typeface="Calibri" panose="020F0502020204030204" pitchFamily="34" charset="0"/>
              <a:cs typeface="Calibri" panose="020F0502020204030204" pitchFamily="34" charset="0"/>
            </a:endParaRPr>
          </a:p>
          <a:p>
            <a:r>
              <a:rPr lang="en-US" sz="2000" dirty="0">
                <a:ea typeface="+mn-lt"/>
                <a:cs typeface="+mn-lt"/>
              </a:rPr>
              <a:t>To be able to start crocheting right away, you need this small basic equipment:</a:t>
            </a:r>
            <a:endParaRPr lang="en-US" dirty="0"/>
          </a:p>
          <a:p>
            <a:pPr marL="285750" indent="-285750" algn="just">
              <a:buFont typeface="Arial"/>
              <a:buChar char="•"/>
            </a:pPr>
            <a:r>
              <a:rPr lang="en-US" sz="2000" dirty="0">
                <a:ea typeface="+mn-lt"/>
                <a:cs typeface="+mn-lt"/>
              </a:rPr>
              <a:t>A crochet hook</a:t>
            </a:r>
            <a:endParaRPr lang="en-US" dirty="0">
              <a:ea typeface="+mn-lt"/>
              <a:cs typeface="+mn-lt"/>
            </a:endParaRPr>
          </a:p>
          <a:p>
            <a:pPr marL="285750" indent="-285750" algn="just">
              <a:buFont typeface="Arial"/>
              <a:buChar char="•"/>
            </a:pPr>
            <a:r>
              <a:rPr lang="en-US" sz="2000" dirty="0">
                <a:ea typeface="+mn-lt"/>
                <a:cs typeface="+mn-lt"/>
              </a:rPr>
              <a:t>Wool (to fit your needles, the information should be on the band around the ball)</a:t>
            </a:r>
            <a:endParaRPr lang="en-US" dirty="0"/>
          </a:p>
          <a:p>
            <a:pPr marL="285750" indent="-285750" algn="just">
              <a:buFont typeface="Arial"/>
              <a:buChar char="•"/>
            </a:pPr>
            <a:r>
              <a:rPr lang="en-US" sz="2000" dirty="0">
                <a:ea typeface="+mn-lt"/>
                <a:cs typeface="+mn-lt"/>
              </a:rPr>
              <a:t>A measuring tape</a:t>
            </a:r>
            <a:endParaRPr lang="en-US" dirty="0"/>
          </a:p>
          <a:p>
            <a:pPr marL="285750" indent="-285750" algn="just">
              <a:buFont typeface="Arial"/>
              <a:buChar char="•"/>
            </a:pPr>
            <a:r>
              <a:rPr lang="en-US" sz="2000" dirty="0">
                <a:ea typeface="+mn-lt"/>
                <a:cs typeface="+mn-lt"/>
              </a:rPr>
              <a:t>Scissors</a:t>
            </a:r>
            <a:endParaRPr lang="en-US" dirty="0"/>
          </a:p>
          <a:p>
            <a:pPr marL="285750" indent="-285750" algn="just">
              <a:buFont typeface="Arial"/>
              <a:buChar char="•"/>
            </a:pPr>
            <a:r>
              <a:rPr lang="en-US" sz="2000" dirty="0">
                <a:ea typeface="+mn-lt"/>
                <a:cs typeface="+mn-lt"/>
              </a:rPr>
              <a:t>Darning needles</a:t>
            </a:r>
            <a:endParaRPr lang="en-US" dirty="0"/>
          </a:p>
          <a:p>
            <a:pPr marL="285750" indent="-285750" algn="just">
              <a:buFont typeface="Arial"/>
              <a:buChar char="•"/>
            </a:pPr>
            <a:r>
              <a:rPr lang="en-US" sz="2000" dirty="0">
                <a:ea typeface="+mn-lt"/>
                <a:cs typeface="+mn-lt"/>
              </a:rPr>
              <a:t>Stitch markers (if necessary)</a:t>
            </a:r>
            <a:endParaRPr lang="en-US" dirty="0"/>
          </a:p>
          <a:p>
            <a:pPr marL="285750" indent="-285750" algn="just">
              <a:buFont typeface="Arial"/>
              <a:buChar char="•"/>
            </a:pPr>
            <a:r>
              <a:rPr lang="en-US" sz="2000" dirty="0">
                <a:ea typeface="+mn-lt"/>
                <a:cs typeface="+mn-lt"/>
              </a:rPr>
              <a:t>For amigurumi additionally: cotton wool &amp; safety eyes</a:t>
            </a:r>
            <a:endParaRPr lang="en-US" dirty="0"/>
          </a:p>
          <a:p>
            <a:endParaRPr lang="en-US" sz="2000" dirty="0">
              <a:ea typeface="+mn-lt"/>
              <a:cs typeface="+mn-lt"/>
            </a:endParaRPr>
          </a:p>
          <a:p>
            <a:pPr algn="just"/>
            <a:endParaRPr lang="en-US" sz="2000" dirty="0"/>
          </a:p>
          <a:p>
            <a:endParaRPr lang="en-US" sz="2400" dirty="0">
              <a:latin typeface="Calibri"/>
            </a:endParaRPr>
          </a:p>
          <a:p>
            <a:pPr algn="just"/>
            <a:endParaRPr lang="en-US" sz="2200" dirty="0">
              <a:latin typeface="Calibri"/>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Picture 2">
            <a:extLst>
              <a:ext uri="{FF2B5EF4-FFF2-40B4-BE49-F238E27FC236}">
                <a16:creationId xmlns:a16="http://schemas.microsoft.com/office/drawing/2014/main" id="{0774340D-681C-F3E2-B463-47E18561E8A9}"/>
              </a:ext>
            </a:extLst>
          </p:cNvPr>
          <p:cNvPicPr>
            <a:picLocks noChangeAspect="1"/>
          </p:cNvPicPr>
          <p:nvPr/>
        </p:nvPicPr>
        <p:blipFill>
          <a:blip r:embed="rId5"/>
          <a:stretch>
            <a:fillRect/>
          </a:stretch>
        </p:blipFill>
        <p:spPr>
          <a:xfrm>
            <a:off x="3086592" y="4626195"/>
            <a:ext cx="3089056" cy="2230163"/>
          </a:xfrm>
          <a:prstGeom prst="rect">
            <a:avLst/>
          </a:prstGeom>
        </p:spPr>
      </p:pic>
    </p:spTree>
    <p:extLst>
      <p:ext uri="{BB962C8B-B14F-4D97-AF65-F5344CB8AC3E}">
        <p14:creationId xmlns:p14="http://schemas.microsoft.com/office/powerpoint/2010/main" val="51581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202" y="4371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033967"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29524" y="1138609"/>
            <a:ext cx="7991515" cy="4247317"/>
          </a:xfrm>
          <a:prstGeom prst="rect">
            <a:avLst/>
          </a:prstGeom>
          <a:noFill/>
        </p:spPr>
        <p:txBody>
          <a:bodyPr wrap="square" lIns="91440" tIns="45720" rIns="91440" bIns="45720" anchor="t">
            <a:spAutoFit/>
          </a:bodyPr>
          <a:lstStyle/>
          <a:p>
            <a:r>
              <a:rPr lang="en-US" sz="2400" b="1" dirty="0">
                <a:latin typeface="Calibri"/>
                <a:cs typeface="Calibri"/>
              </a:rPr>
              <a:t>KNOWLEDGE</a:t>
            </a:r>
          </a:p>
          <a:p>
            <a:endParaRPr lang="en-US" sz="2400" dirty="0">
              <a:latin typeface="Calibri"/>
              <a:cs typeface="Calibri" pitchFamily="34" charset="0"/>
            </a:endParaRPr>
          </a:p>
          <a:p>
            <a:pPr marL="342900" indent="-342900" algn="just">
              <a:buFont typeface="Arial"/>
              <a:buChar char="•"/>
            </a:pPr>
            <a:r>
              <a:rPr lang="en-US" sz="2400" dirty="0">
                <a:latin typeface="Calibri"/>
                <a:ea typeface="+mn-lt"/>
                <a:cs typeface="+mn-lt"/>
              </a:rPr>
              <a:t>Will learn the different types of handicrafts together with different techniques</a:t>
            </a:r>
            <a:endParaRPr lang="en-US" sz="2400">
              <a:latin typeface="Calibri"/>
              <a:cs typeface="Calibri"/>
            </a:endParaRPr>
          </a:p>
          <a:p>
            <a:pPr marL="342900" indent="-342900" algn="just">
              <a:buFont typeface="Arial"/>
              <a:buChar char="•"/>
            </a:pPr>
            <a:r>
              <a:rPr lang="en-US" sz="2400" dirty="0">
                <a:latin typeface="Calibri"/>
                <a:ea typeface="+mn-lt"/>
                <a:cs typeface="+mn-lt"/>
              </a:rPr>
              <a:t>Will be able to improvise with the materials which are available at home</a:t>
            </a:r>
            <a:endParaRPr lang="en-US" sz="2400">
              <a:latin typeface="Calibri"/>
              <a:cs typeface="Calibri"/>
            </a:endParaRPr>
          </a:p>
          <a:p>
            <a:pPr marL="342900" indent="-342900" algn="just">
              <a:buFont typeface="Arial"/>
              <a:buChar char="•"/>
            </a:pPr>
            <a:r>
              <a:rPr lang="en-US" sz="2400" dirty="0">
                <a:latin typeface="Calibri"/>
                <a:ea typeface="+mn-lt"/>
                <a:cs typeface="+mn-lt"/>
              </a:rPr>
              <a:t>Will be able to plan the creative process and set personal goals</a:t>
            </a:r>
            <a:endParaRPr lang="en-US" sz="2400">
              <a:latin typeface="Calibri"/>
              <a:cs typeface="Calibri"/>
            </a:endParaRPr>
          </a:p>
          <a:p>
            <a:pPr marL="342900" indent="-342900" algn="just">
              <a:buFont typeface="Arial"/>
              <a:buChar char="•"/>
            </a:pPr>
            <a:r>
              <a:rPr lang="en-US" sz="2400" dirty="0">
                <a:latin typeface="Calibri"/>
                <a:ea typeface="+mn-lt"/>
                <a:cs typeface="+mn-lt"/>
              </a:rPr>
              <a:t>Will be able to do evaluation of the product</a:t>
            </a:r>
            <a:endParaRPr lang="en-US" sz="2400" dirty="0">
              <a:latin typeface="Calibri"/>
            </a:endParaRPr>
          </a:p>
          <a:p>
            <a:pPr algn="just"/>
            <a:br>
              <a:rPr lang="en-US" dirty="0"/>
            </a:br>
            <a:br>
              <a:rPr lang="en-US" dirty="0"/>
            </a:br>
            <a:endParaRPr lang="en-US"/>
          </a:p>
        </p:txBody>
      </p:sp>
    </p:spTree>
    <p:extLst>
      <p:ext uri="{BB962C8B-B14F-4D97-AF65-F5344CB8AC3E}">
        <p14:creationId xmlns:p14="http://schemas.microsoft.com/office/powerpoint/2010/main" val="1493319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5"/>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5909310"/>
          </a:xfrm>
          <a:prstGeom prst="rect">
            <a:avLst/>
          </a:prstGeom>
          <a:noFill/>
        </p:spPr>
        <p:txBody>
          <a:bodyPr wrap="square" lIns="91440" tIns="45720" rIns="91440" bIns="45720" anchor="t">
            <a:spAutoFit/>
          </a:bodyPr>
          <a:lstStyle/>
          <a:p>
            <a:endParaRPr lang="en-US" sz="2800" b="1" dirty="0">
              <a:latin typeface="Calibri"/>
              <a:cs typeface="Calibri"/>
            </a:endParaRPr>
          </a:p>
          <a:p>
            <a:endParaRPr lang="en-US" sz="2000" dirty="0">
              <a:ea typeface="+mn-lt"/>
              <a:cs typeface="+mn-lt"/>
            </a:endParaRPr>
          </a:p>
          <a:p>
            <a:pPr algn="just"/>
            <a:endParaRPr lang="en-US" sz="2000" dirty="0"/>
          </a:p>
          <a:p>
            <a:endParaRPr lang="en-US" sz="2400" dirty="0">
              <a:latin typeface="Calibri"/>
            </a:endParaRPr>
          </a:p>
          <a:p>
            <a:pPr algn="just"/>
            <a:endParaRPr lang="en-US" sz="2200" dirty="0">
              <a:latin typeface="Calibri"/>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3" name="Online Media 2" title="How to Knit: Easy for Beginners">
            <a:hlinkClick r:id="" action="ppaction://media"/>
            <a:extLst>
              <a:ext uri="{FF2B5EF4-FFF2-40B4-BE49-F238E27FC236}">
                <a16:creationId xmlns:a16="http://schemas.microsoft.com/office/drawing/2014/main" id="{77134B87-AD6B-44C5-3FA7-629556A2A0B6}"/>
              </a:ext>
            </a:extLst>
          </p:cNvPr>
          <p:cNvPicPr>
            <a:picLocks noRot="1" noChangeAspect="1"/>
          </p:cNvPicPr>
          <p:nvPr>
            <a:videoFile r:link="rId1"/>
          </p:nvPr>
        </p:nvPicPr>
        <p:blipFill>
          <a:blip r:embed="rId6"/>
          <a:stretch>
            <a:fillRect/>
          </a:stretch>
        </p:blipFill>
        <p:spPr>
          <a:xfrm>
            <a:off x="2750208" y="5037"/>
            <a:ext cx="9424274" cy="6847926"/>
          </a:xfrm>
          <a:prstGeom prst="rect">
            <a:avLst/>
          </a:prstGeom>
        </p:spPr>
      </p:pic>
    </p:spTree>
    <p:extLst>
      <p:ext uri="{BB962C8B-B14F-4D97-AF65-F5344CB8AC3E}">
        <p14:creationId xmlns:p14="http://schemas.microsoft.com/office/powerpoint/2010/main" val="2184006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3"/>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5"/>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5909310"/>
          </a:xfrm>
          <a:prstGeom prst="rect">
            <a:avLst/>
          </a:prstGeom>
          <a:noFill/>
        </p:spPr>
        <p:txBody>
          <a:bodyPr wrap="square" lIns="91440" tIns="45720" rIns="91440" bIns="45720" anchor="t">
            <a:spAutoFit/>
          </a:bodyPr>
          <a:lstStyle/>
          <a:p>
            <a:endParaRPr lang="en-US" sz="2800" b="1" dirty="0">
              <a:latin typeface="Calibri"/>
              <a:cs typeface="Calibri"/>
            </a:endParaRPr>
          </a:p>
          <a:p>
            <a:endParaRPr lang="en-US" sz="2000" dirty="0">
              <a:ea typeface="+mn-lt"/>
              <a:cs typeface="+mn-lt"/>
            </a:endParaRPr>
          </a:p>
          <a:p>
            <a:pPr algn="just"/>
            <a:endParaRPr lang="en-US" sz="2000" dirty="0"/>
          </a:p>
          <a:p>
            <a:endParaRPr lang="en-US" sz="2400" dirty="0">
              <a:latin typeface="Calibri"/>
            </a:endParaRPr>
          </a:p>
          <a:p>
            <a:pPr algn="just"/>
            <a:endParaRPr lang="en-US" sz="2200" dirty="0">
              <a:latin typeface="Calibri"/>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Online Media 1" title="LEARN TO CROCHET (for real this time) | SLOW Step-By-Step How to Crochet Tutorial">
            <a:hlinkClick r:id="" action="ppaction://media"/>
            <a:extLst>
              <a:ext uri="{FF2B5EF4-FFF2-40B4-BE49-F238E27FC236}">
                <a16:creationId xmlns:a16="http://schemas.microsoft.com/office/drawing/2014/main" id="{92EB092D-725E-FF34-3D51-645136D50834}"/>
              </a:ext>
            </a:extLst>
          </p:cNvPr>
          <p:cNvPicPr>
            <a:picLocks noRot="1" noChangeAspect="1"/>
          </p:cNvPicPr>
          <p:nvPr>
            <a:videoFile r:link="rId1"/>
          </p:nvPr>
        </p:nvPicPr>
        <p:blipFill>
          <a:blip r:embed="rId6"/>
          <a:stretch>
            <a:fillRect/>
          </a:stretch>
        </p:blipFill>
        <p:spPr>
          <a:xfrm>
            <a:off x="845207" y="-8101"/>
            <a:ext cx="11342413" cy="6939892"/>
          </a:xfrm>
          <a:prstGeom prst="rect">
            <a:avLst/>
          </a:prstGeom>
        </p:spPr>
      </p:pic>
    </p:spTree>
    <p:extLst>
      <p:ext uri="{BB962C8B-B14F-4D97-AF65-F5344CB8AC3E}">
        <p14:creationId xmlns:p14="http://schemas.microsoft.com/office/powerpoint/2010/main" val="3195846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8371523"/>
          </a:xfrm>
          <a:prstGeom prst="rect">
            <a:avLst/>
          </a:prstGeom>
          <a:noFill/>
        </p:spPr>
        <p:txBody>
          <a:bodyPr wrap="square" lIns="91440" tIns="45720" rIns="91440" bIns="45720" anchor="t">
            <a:spAutoFit/>
          </a:bodyPr>
          <a:lstStyle/>
          <a:p>
            <a:r>
              <a:rPr lang="en-US" sz="2800" b="1" dirty="0">
                <a:latin typeface="Calibri"/>
                <a:cs typeface="Calibri"/>
              </a:rPr>
              <a:t>REFERENCES</a:t>
            </a:r>
            <a:endParaRPr lang="en-US" sz="2800" b="1" dirty="0">
              <a:latin typeface="Calibri" panose="020F0502020204030204" pitchFamily="34" charset="0"/>
              <a:cs typeface="Calibri" panose="020F0502020204030204" pitchFamily="34" charset="0"/>
            </a:endParaRPr>
          </a:p>
          <a:p>
            <a:endParaRPr lang="en-US" sz="2400" dirty="0">
              <a:latin typeface="Calibri"/>
              <a:ea typeface="+mn-lt"/>
              <a:cs typeface="+mn-lt"/>
            </a:endParaRPr>
          </a:p>
          <a:p>
            <a:r>
              <a:rPr lang="en-US" sz="2400" dirty="0">
                <a:ea typeface="+mn-lt"/>
                <a:cs typeface="+mn-lt"/>
                <a:hlinkClick r:id="rId5"/>
              </a:rPr>
              <a:t>https://www.c-and-a.com/eu/en/shop/handicrafts#R2</a:t>
            </a:r>
            <a:endParaRPr lang="en-US">
              <a:ea typeface="+mn-lt"/>
              <a:cs typeface="+mn-lt"/>
            </a:endParaRPr>
          </a:p>
          <a:p>
            <a:r>
              <a:rPr lang="en-US" sz="2200" dirty="0">
                <a:ea typeface="+mn-lt"/>
                <a:cs typeface="+mn-lt"/>
                <a:hlinkClick r:id="rId6"/>
              </a:rPr>
              <a:t>https://www.thesprucecrafts.com/stitches-every-embroiderer-should-know-4122123</a:t>
            </a:r>
            <a:endParaRPr lang="en-US"/>
          </a:p>
          <a:p>
            <a:r>
              <a:rPr lang="en-US" sz="2200" dirty="0">
                <a:ea typeface="+mn-lt"/>
                <a:cs typeface="+mn-lt"/>
                <a:hlinkClick r:id="rId7"/>
              </a:rPr>
              <a:t>https://www.youtube.com/watch?v=zzWX2dx8ufc</a:t>
            </a:r>
            <a:endParaRPr lang="en-US"/>
          </a:p>
          <a:p>
            <a:r>
              <a:rPr lang="en-US" sz="2200" dirty="0">
                <a:ea typeface="+mn-lt"/>
                <a:cs typeface="+mn-lt"/>
                <a:hlinkClick r:id="rId8"/>
              </a:rPr>
              <a:t>https://www.youtube.com/watch?v=uqQWpTOx22c</a:t>
            </a:r>
            <a:endParaRPr lang="en-US"/>
          </a:p>
          <a:p>
            <a:r>
              <a:rPr lang="en-US" sz="2200" dirty="0">
                <a:ea typeface="+mn-lt"/>
                <a:cs typeface="+mn-lt"/>
                <a:hlinkClick r:id="rId9"/>
              </a:rPr>
              <a:t>https://www.youtube.com/watch?v=p_R1UDsNOMk</a:t>
            </a:r>
            <a:endParaRPr lang="en-US"/>
          </a:p>
          <a:p>
            <a:r>
              <a:rPr lang="en-US" sz="2200" dirty="0">
                <a:ea typeface="+mn-lt"/>
                <a:cs typeface="+mn-lt"/>
              </a:rPr>
              <a:t>https://www.youtube.com/watch?v=DsmdM51Gfws</a:t>
            </a:r>
            <a:endParaRPr lang="en-US" dirty="0"/>
          </a:p>
          <a:p>
            <a:endParaRPr lang="en-US" sz="2200" dirty="0">
              <a:latin typeface="Neue Haas Grotesk Text Pro"/>
              <a:cs typeface="Calibri"/>
            </a:endParaRPr>
          </a:p>
          <a:p>
            <a:endParaRPr lang="en-US" sz="2200" dirty="0">
              <a:latin typeface="Neue Haas Grotesk Text Pro"/>
              <a:cs typeface="Calibri"/>
            </a:endParaRPr>
          </a:p>
          <a:p>
            <a:pPr algn="just"/>
            <a:endParaRPr lang="en-US" sz="2200" dirty="0">
              <a:latin typeface="Neue Haas Grotesk Text Pro"/>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spTree>
    <p:extLst>
      <p:ext uri="{BB962C8B-B14F-4D97-AF65-F5344CB8AC3E}">
        <p14:creationId xmlns:p14="http://schemas.microsoft.com/office/powerpoint/2010/main" val="2156243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4"/>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6"/>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8059754" cy="6340197"/>
          </a:xfrm>
          <a:prstGeom prst="rect">
            <a:avLst/>
          </a:prstGeom>
          <a:noFill/>
        </p:spPr>
        <p:txBody>
          <a:bodyPr wrap="square" lIns="91440" tIns="45720" rIns="91440" bIns="45720" anchor="t">
            <a:spAutoFit/>
          </a:bodyPr>
          <a:lstStyle/>
          <a:p>
            <a:r>
              <a:rPr lang="en-US" sz="2800" b="1" dirty="0">
                <a:latin typeface="Calibri"/>
                <a:cs typeface="Calibri"/>
              </a:rPr>
              <a:t>FINAL PRODUCTS</a:t>
            </a:r>
            <a:endParaRPr lang="en-US" sz="2800" b="1" dirty="0">
              <a:latin typeface="Calibri" panose="020F0502020204030204" pitchFamily="34" charset="0"/>
              <a:cs typeface="Calibri" panose="020F0502020204030204" pitchFamily="34" charset="0"/>
            </a:endParaRPr>
          </a:p>
          <a:p>
            <a:endParaRPr lang="en-US" sz="2400" dirty="0">
              <a:latin typeface="Calibri"/>
              <a:ea typeface="+mn-lt"/>
              <a:cs typeface="+mn-lt"/>
            </a:endParaRPr>
          </a:p>
          <a:p>
            <a:endParaRPr lang="en-US" sz="2400" dirty="0"/>
          </a:p>
          <a:p>
            <a:endParaRPr lang="en-US" sz="2200" dirty="0">
              <a:latin typeface="Neue Haas Grotesk Text Pro"/>
              <a:cs typeface="Calibri"/>
            </a:endParaRPr>
          </a:p>
          <a:p>
            <a:endParaRPr lang="en-US" sz="2200" dirty="0">
              <a:latin typeface="Neue Haas Grotesk Text Pro"/>
              <a:cs typeface="Calibri"/>
            </a:endParaRPr>
          </a:p>
          <a:p>
            <a:pPr algn="just"/>
            <a:endParaRPr lang="en-US" sz="2200" dirty="0">
              <a:latin typeface="Neue Haas Grotesk Text Pro"/>
              <a:cs typeface="Calibri"/>
            </a:endParaRPr>
          </a:p>
          <a:p>
            <a:endParaRPr lang="en-US" sz="2200" b="1"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pPr algn="just"/>
            <a:endParaRPr lang="en-US" sz="2200" dirty="0">
              <a:latin typeface="Calibri"/>
              <a:cs typeface="Calibri"/>
            </a:endParaRPr>
          </a:p>
          <a:p>
            <a:endParaRPr lang="en-US" sz="2800" b="1" dirty="0">
              <a:latin typeface="Calibri"/>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000" dirty="0">
              <a:latin typeface="Neue Haas Grotesk Text Pro"/>
              <a:cs typeface="Calibri"/>
            </a:endParaRPr>
          </a:p>
          <a:p>
            <a:pPr algn="just"/>
            <a:endParaRPr lang="en-US" sz="2400" dirty="0">
              <a:latin typeface="Calibri"/>
              <a:cs typeface="Calibri"/>
            </a:endParaRPr>
          </a:p>
        </p:txBody>
      </p:sp>
      <p:pic>
        <p:nvPicPr>
          <p:cNvPr id="2" name="Picture 2" descr="A picture containing indoor, cloth, arranged&#10;&#10;Description automatically generated">
            <a:extLst>
              <a:ext uri="{FF2B5EF4-FFF2-40B4-BE49-F238E27FC236}">
                <a16:creationId xmlns:a16="http://schemas.microsoft.com/office/drawing/2014/main" id="{F05D670B-42B4-AC2F-86C8-86F02794DBE5}"/>
              </a:ext>
            </a:extLst>
          </p:cNvPr>
          <p:cNvPicPr>
            <a:picLocks noChangeAspect="1"/>
          </p:cNvPicPr>
          <p:nvPr/>
        </p:nvPicPr>
        <p:blipFill>
          <a:blip r:embed="rId7"/>
          <a:stretch>
            <a:fillRect/>
          </a:stretch>
        </p:blipFill>
        <p:spPr>
          <a:xfrm>
            <a:off x="3147848" y="1715814"/>
            <a:ext cx="2743200" cy="2743200"/>
          </a:xfrm>
          <a:prstGeom prst="rect">
            <a:avLst/>
          </a:prstGeom>
        </p:spPr>
      </p:pic>
      <p:pic>
        <p:nvPicPr>
          <p:cNvPr id="3" name="Picture 3">
            <a:extLst>
              <a:ext uri="{FF2B5EF4-FFF2-40B4-BE49-F238E27FC236}">
                <a16:creationId xmlns:a16="http://schemas.microsoft.com/office/drawing/2014/main" id="{251680C1-0F77-CDF0-1D1D-75BC548B3B69}"/>
              </a:ext>
            </a:extLst>
          </p:cNvPr>
          <p:cNvPicPr>
            <a:picLocks noChangeAspect="1"/>
          </p:cNvPicPr>
          <p:nvPr/>
        </p:nvPicPr>
        <p:blipFill>
          <a:blip r:embed="rId8"/>
          <a:stretch>
            <a:fillRect/>
          </a:stretch>
        </p:blipFill>
        <p:spPr>
          <a:xfrm>
            <a:off x="3082159" y="4528645"/>
            <a:ext cx="3124200" cy="2333296"/>
          </a:xfrm>
          <a:prstGeom prst="rect">
            <a:avLst/>
          </a:prstGeom>
        </p:spPr>
      </p:pic>
      <p:pic>
        <p:nvPicPr>
          <p:cNvPr id="4" name="Online Media 3" title="How to Crochet Classic Hearts || Beginner Pattern and Tutorial">
            <a:hlinkClick r:id="" action="ppaction://media"/>
            <a:extLst>
              <a:ext uri="{FF2B5EF4-FFF2-40B4-BE49-F238E27FC236}">
                <a16:creationId xmlns:a16="http://schemas.microsoft.com/office/drawing/2014/main" id="{76FAF130-513E-9439-5BC6-3806CD9B5CA3}"/>
              </a:ext>
            </a:extLst>
          </p:cNvPr>
          <p:cNvPicPr>
            <a:picLocks noRot="1" noChangeAspect="1"/>
          </p:cNvPicPr>
          <p:nvPr>
            <a:videoFile r:link="rId1"/>
          </p:nvPr>
        </p:nvPicPr>
        <p:blipFill>
          <a:blip r:embed="rId9"/>
          <a:stretch>
            <a:fillRect/>
          </a:stretch>
        </p:blipFill>
        <p:spPr>
          <a:xfrm>
            <a:off x="6166069" y="3565417"/>
            <a:ext cx="5982137" cy="3261271"/>
          </a:xfrm>
          <a:prstGeom prst="rect">
            <a:avLst/>
          </a:prstGeom>
        </p:spPr>
      </p:pic>
      <p:pic>
        <p:nvPicPr>
          <p:cNvPr id="5" name="Online Media 4" title="How to Crochet Fingerless Gloves tutorial - Crochet wrist warmers - Crochet hand warmers">
            <a:hlinkClick r:id="" action="ppaction://media"/>
            <a:extLst>
              <a:ext uri="{FF2B5EF4-FFF2-40B4-BE49-F238E27FC236}">
                <a16:creationId xmlns:a16="http://schemas.microsoft.com/office/drawing/2014/main" id="{892C6D28-B154-5BE6-DF87-4AEB0A206007}"/>
              </a:ext>
            </a:extLst>
          </p:cNvPr>
          <p:cNvPicPr>
            <a:picLocks noRot="1" noChangeAspect="1"/>
          </p:cNvPicPr>
          <p:nvPr>
            <a:videoFile r:link="rId2"/>
          </p:nvPr>
        </p:nvPicPr>
        <p:blipFill>
          <a:blip r:embed="rId10"/>
          <a:stretch>
            <a:fillRect/>
          </a:stretch>
        </p:blipFill>
        <p:spPr>
          <a:xfrm>
            <a:off x="8793655" y="1003519"/>
            <a:ext cx="3354552" cy="2578100"/>
          </a:xfrm>
          <a:prstGeom prst="rect">
            <a:avLst/>
          </a:prstGeom>
        </p:spPr>
      </p:pic>
      <p:pic>
        <p:nvPicPr>
          <p:cNvPr id="6" name="Picture 6" descr="A picture containing cup, coffee, breakfast, thread&#10;&#10;Description automatically generated">
            <a:extLst>
              <a:ext uri="{FF2B5EF4-FFF2-40B4-BE49-F238E27FC236}">
                <a16:creationId xmlns:a16="http://schemas.microsoft.com/office/drawing/2014/main" id="{B40F11FA-BF64-3B1D-78B1-7D98248318E3}"/>
              </a:ext>
            </a:extLst>
          </p:cNvPr>
          <p:cNvPicPr>
            <a:picLocks noChangeAspect="1"/>
          </p:cNvPicPr>
          <p:nvPr/>
        </p:nvPicPr>
        <p:blipFill>
          <a:blip r:embed="rId11"/>
          <a:stretch>
            <a:fillRect/>
          </a:stretch>
        </p:blipFill>
        <p:spPr>
          <a:xfrm>
            <a:off x="6340366" y="1098331"/>
            <a:ext cx="2454167" cy="2454166"/>
          </a:xfrm>
          <a:prstGeom prst="rect">
            <a:avLst/>
          </a:prstGeom>
        </p:spPr>
      </p:pic>
    </p:spTree>
    <p:extLst>
      <p:ext uri="{BB962C8B-B14F-4D97-AF65-F5344CB8AC3E}">
        <p14:creationId xmlns:p14="http://schemas.microsoft.com/office/powerpoint/2010/main" val="3411567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a:t>
            </a:r>
            <a:r>
              <a:rPr lang="en-US" dirty="0" err="1"/>
              <a:t>DO</a:t>
            </a:r>
            <a:r>
              <a:rPr lang="en-US" dirty="0"/>
              <a:t> </a:t>
            </a:r>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3539430"/>
          </a:xfrm>
          <a:prstGeom prst="rect">
            <a:avLst/>
          </a:prstGeom>
          <a:noFill/>
        </p:spPr>
        <p:txBody>
          <a:bodyPr wrap="square" lIns="91440" tIns="45720" rIns="91440" bIns="45720" anchor="t">
            <a:spAutoFit/>
          </a:bodyPr>
          <a:lstStyle/>
          <a:p>
            <a:endParaRPr lang="en-US" sz="2800" b="1" dirty="0">
              <a:latin typeface="Calibri"/>
              <a:cs typeface="Calibri"/>
            </a:endParaRPr>
          </a:p>
          <a:p>
            <a:endParaRPr lang="en-US" sz="2000" dirty="0">
              <a:latin typeface="Neue Haas Grotesk Text Pro"/>
              <a:cs typeface="Calibri" panose="020F0502020204030204" pitchFamily="34" charset="0"/>
            </a:endParaRPr>
          </a:p>
          <a:p>
            <a:endParaRPr lang="it-IT" sz="1600" b="1" dirty="0">
              <a:latin typeface="Calibri" panose="020F0502020204030204" pitchFamily="34" charset="0"/>
              <a:cs typeface="Calibri" panose="020F0502020204030204" pitchFamily="34" charset="0"/>
            </a:endParaRPr>
          </a:p>
          <a:p>
            <a:pPr algn="just"/>
            <a:endParaRPr lang="en-US" sz="4000" i="1" dirty="0">
              <a:latin typeface="Calibri" panose="020F0502020204030204" pitchFamily="34" charset="0"/>
              <a:cs typeface="Calibri" panose="020F0502020204030204" pitchFamily="34" charset="0"/>
            </a:endParaRPr>
          </a:p>
          <a:p>
            <a:pPr algn="just"/>
            <a:r>
              <a:rPr lang="en-US" sz="4000" i="1" dirty="0"/>
              <a:t>Crafters do not make mistakes....They just add a new "design element"</a:t>
            </a:r>
          </a:p>
        </p:txBody>
      </p:sp>
    </p:spTree>
    <p:extLst>
      <p:ext uri="{BB962C8B-B14F-4D97-AF65-F5344CB8AC3E}">
        <p14:creationId xmlns:p14="http://schemas.microsoft.com/office/powerpoint/2010/main" val="320456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202" y="4371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033967" y="6295093"/>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429524" y="1138609"/>
            <a:ext cx="7991515" cy="4154984"/>
          </a:xfrm>
          <a:prstGeom prst="rect">
            <a:avLst/>
          </a:prstGeom>
          <a:noFill/>
        </p:spPr>
        <p:txBody>
          <a:bodyPr wrap="square" lIns="91440" tIns="45720" rIns="91440" bIns="45720" anchor="t">
            <a:spAutoFit/>
          </a:bodyPr>
          <a:lstStyle/>
          <a:p>
            <a:r>
              <a:rPr lang="en-US" sz="2400" b="1" dirty="0">
                <a:latin typeface="Calibri"/>
                <a:cs typeface="Calibri"/>
              </a:rPr>
              <a:t>SKILLS </a:t>
            </a:r>
          </a:p>
          <a:p>
            <a:endParaRPr lang="en-US" sz="2400" dirty="0">
              <a:latin typeface="Calibri"/>
              <a:cs typeface="Calibri" pitchFamily="34" charset="0"/>
            </a:endParaRPr>
          </a:p>
          <a:p>
            <a:pPr marL="342900" indent="-342900" algn="just">
              <a:buFont typeface="Arial"/>
              <a:buChar char="•"/>
            </a:pPr>
            <a:r>
              <a:rPr lang="en-US" sz="2400" dirty="0">
                <a:latin typeface="Calibri"/>
                <a:ea typeface="+mn-lt"/>
                <a:cs typeface="+mn-lt"/>
              </a:rPr>
              <a:t>Will be able to work with different techniques and materials</a:t>
            </a:r>
            <a:endParaRPr lang="en-US" sz="2400" dirty="0">
              <a:latin typeface="Calibri"/>
              <a:cs typeface="Calibri"/>
            </a:endParaRPr>
          </a:p>
          <a:p>
            <a:pPr marL="342900" indent="-342900" algn="just">
              <a:buFont typeface="Arial"/>
              <a:buChar char="•"/>
            </a:pPr>
            <a:r>
              <a:rPr lang="en-US" sz="2400" dirty="0">
                <a:latin typeface="Calibri"/>
                <a:ea typeface="+mn-lt"/>
                <a:cs typeface="+mn-lt"/>
              </a:rPr>
              <a:t>Will be able to use “scraps” from home</a:t>
            </a:r>
            <a:endParaRPr lang="en-US" sz="2400" dirty="0">
              <a:latin typeface="Calibri"/>
              <a:cs typeface="Calibri"/>
            </a:endParaRPr>
          </a:p>
          <a:p>
            <a:pPr marL="342900" indent="-342900" algn="just">
              <a:buFont typeface="Arial"/>
              <a:buChar char="•"/>
            </a:pPr>
            <a:r>
              <a:rPr lang="en-US" sz="2400" dirty="0">
                <a:latin typeface="Calibri"/>
                <a:ea typeface="+mn-lt"/>
                <a:cs typeface="+mn-lt"/>
              </a:rPr>
              <a:t>Will be able to make decisions based on their resources and skills</a:t>
            </a:r>
            <a:endParaRPr lang="en-US" dirty="0">
              <a:latin typeface="Calibri"/>
              <a:cs typeface="Calibri"/>
            </a:endParaRPr>
          </a:p>
          <a:p>
            <a:pPr marL="342900" indent="-342900" algn="just">
              <a:buFont typeface="Arial"/>
              <a:buChar char="•"/>
            </a:pPr>
            <a:r>
              <a:rPr lang="en-US" sz="2400" dirty="0">
                <a:latin typeface="Calibri"/>
                <a:ea typeface="+mn-lt"/>
                <a:cs typeface="+mn-lt"/>
              </a:rPr>
              <a:t>Will be able to evaluate if the product is suitable for further production</a:t>
            </a:r>
            <a:endParaRPr lang="en-US" dirty="0">
              <a:latin typeface="Calibri"/>
              <a:cs typeface="Calibri"/>
            </a:endParaRPr>
          </a:p>
          <a:p>
            <a:pPr algn="just"/>
            <a:endParaRPr lang="en-US" dirty="0"/>
          </a:p>
          <a:p>
            <a:pPr algn="just"/>
            <a:br>
              <a:rPr lang="en-US" dirty="0"/>
            </a:br>
            <a:br>
              <a:rPr lang="en-US" dirty="0"/>
            </a:br>
            <a:endParaRPr lang="en-US"/>
          </a:p>
        </p:txBody>
      </p:sp>
    </p:spTree>
    <p:extLst>
      <p:ext uri="{BB962C8B-B14F-4D97-AF65-F5344CB8AC3E}">
        <p14:creationId xmlns:p14="http://schemas.microsoft.com/office/powerpoint/2010/main" val="392259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027" y="43713"/>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033967" y="6264575"/>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374637" y="899474"/>
            <a:ext cx="7991515" cy="5539978"/>
          </a:xfrm>
          <a:prstGeom prst="rect">
            <a:avLst/>
          </a:prstGeom>
          <a:noFill/>
        </p:spPr>
        <p:txBody>
          <a:bodyPr wrap="square" lIns="91440" tIns="45720" rIns="91440" bIns="45720" anchor="t">
            <a:spAutoFit/>
          </a:bodyPr>
          <a:lstStyle/>
          <a:p>
            <a:endParaRPr lang="en-US" sz="2400" dirty="0"/>
          </a:p>
          <a:p>
            <a:pPr marL="514350" indent="-514350">
              <a:buFont typeface="+mj-lt"/>
              <a:buAutoNum type="arabicPeriod"/>
            </a:pPr>
            <a:r>
              <a:rPr lang="en-US" sz="2800" b="1" dirty="0">
                <a:latin typeface="Calibri" pitchFamily="34" charset="0"/>
                <a:cs typeface="Calibri" pitchFamily="34" charset="0"/>
              </a:rPr>
              <a:t>GENERAL DESCRIPTION OF THE MODULE </a:t>
            </a:r>
          </a:p>
          <a:p>
            <a:pPr marL="742950" indent="-742950">
              <a:buFont typeface="+mj-lt"/>
              <a:buAutoNum type="arabicPeriod"/>
            </a:pPr>
            <a:endParaRPr lang="en-US" dirty="0">
              <a:latin typeface="Calibri" pitchFamily="34" charset="0"/>
              <a:cs typeface="Calibri" pitchFamily="34" charset="0"/>
            </a:endParaRPr>
          </a:p>
          <a:p>
            <a:pPr algn="just"/>
            <a:r>
              <a:rPr lang="en-US" sz="1600" dirty="0">
                <a:ea typeface="+mn-lt"/>
                <a:cs typeface="+mn-lt"/>
              </a:rPr>
              <a:t>In this module</a:t>
            </a:r>
            <a:r>
              <a:rPr lang="en-US" sz="1600" b="1" dirty="0">
                <a:ea typeface="+mn-lt"/>
                <a:cs typeface="+mn-lt"/>
              </a:rPr>
              <a:t> </a:t>
            </a:r>
            <a:r>
              <a:rPr lang="en-US" sz="1600" dirty="0">
                <a:ea typeface="+mn-lt"/>
                <a:cs typeface="+mn-lt"/>
              </a:rPr>
              <a:t>there are new particular techniques explained in the area of arts and crafts. As there are many products which can be created through different techniques we took into the consideration the content of other modules, the possibilities to do these at home without spending unnecessary resources on materials and also the techniques which we see as quite simple to replicate and turn into a potential income.</a:t>
            </a:r>
            <a:endParaRPr lang="en-US" dirty="0">
              <a:ea typeface="+mn-lt"/>
              <a:cs typeface="+mn-lt"/>
            </a:endParaRPr>
          </a:p>
          <a:p>
            <a:pPr algn="just"/>
            <a:endParaRPr lang="en-US" dirty="0">
              <a:latin typeface="Calibri" pitchFamily="34" charset="0"/>
              <a:cs typeface="Calibri" pitchFamily="34" charset="0"/>
            </a:endParaRPr>
          </a:p>
          <a:p>
            <a:pPr algn="just"/>
            <a:r>
              <a:rPr lang="en-US" sz="2000" b="1" dirty="0">
                <a:latin typeface="Calibri" pitchFamily="34" charset="0"/>
                <a:cs typeface="Calibri" pitchFamily="34" charset="0"/>
              </a:rPr>
              <a:t>Expected impact of the course in terms of developing the above training objectives</a:t>
            </a:r>
            <a:r>
              <a:rPr lang="en-US" sz="2000" dirty="0">
                <a:latin typeface="Calibri" pitchFamily="34" charset="0"/>
                <a:cs typeface="Calibri" pitchFamily="34" charset="0"/>
              </a:rPr>
              <a:t>. </a:t>
            </a:r>
          </a:p>
          <a:p>
            <a:pPr algn="just"/>
            <a:endParaRPr lang="en-US" dirty="0">
              <a:latin typeface="Calibri" pitchFamily="34" charset="0"/>
              <a:cs typeface="Calibri" pitchFamily="34" charset="0"/>
            </a:endParaRPr>
          </a:p>
          <a:p>
            <a:pPr algn="just"/>
            <a:r>
              <a:rPr lang="en-US" sz="1600" dirty="0">
                <a:ea typeface="+mn-lt"/>
                <a:cs typeface="+mn-lt"/>
              </a:rPr>
              <a:t>Skills and methods learned through this module focus on offering women to create from the materials available at home, teaching them only basic techniques which they can develop either on their own or following some accessible courses either online or offline. As the techniques are quite simple and show only the basis for each technique it supports the women to be more creative on their own - solve the potential problems and also learn new digital/technological skills either creating the art and making it viral or to follow the artists in this area. </a:t>
            </a:r>
            <a:endParaRPr lang="en-US" dirty="0"/>
          </a:p>
        </p:txBody>
      </p:sp>
    </p:spTree>
    <p:extLst>
      <p:ext uri="{BB962C8B-B14F-4D97-AF65-F5344CB8AC3E}">
        <p14:creationId xmlns:p14="http://schemas.microsoft.com/office/powerpoint/2010/main" val="324298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4401205"/>
          </a:xfrm>
          <a:prstGeom prst="rect">
            <a:avLst/>
          </a:prstGeom>
          <a:noFill/>
        </p:spPr>
        <p:txBody>
          <a:bodyPr wrap="square" lIns="91440" tIns="45720" rIns="91440" bIns="45720" anchor="t">
            <a:spAutoFit/>
          </a:bodyPr>
          <a:lstStyle/>
          <a:p>
            <a:pPr algn="ctr"/>
            <a:r>
              <a:rPr lang="en-US" sz="2800" b="1" dirty="0">
                <a:latin typeface="Calibri"/>
                <a:cs typeface="Calibri"/>
              </a:rPr>
              <a:t>INTRODUCTION</a:t>
            </a:r>
            <a:endParaRPr lang="en-US" sz="2800" b="1" dirty="0">
              <a:latin typeface="Calibri" panose="020F0502020204030204" pitchFamily="34" charset="0"/>
              <a:cs typeface="Calibri" panose="020F0502020204030204" pitchFamily="34" charset="0"/>
            </a:endParaRPr>
          </a:p>
          <a:p>
            <a:r>
              <a:rPr lang="en-US" sz="2400" b="1" i="1" u="sng" dirty="0">
                <a:latin typeface="Calibri"/>
                <a:cs typeface="Calibri"/>
              </a:rPr>
              <a:t>WHAT ARE HANDCRAFTS?</a:t>
            </a:r>
            <a:endParaRPr lang="en-US" sz="2400" b="1" i="1" u="sng" dirty="0">
              <a:latin typeface="Calibri" panose="020F0502020204030204" pitchFamily="34" charset="0"/>
              <a:cs typeface="Calibri" panose="020F0502020204030204" pitchFamily="34" charset="0"/>
            </a:endParaRPr>
          </a:p>
          <a:p>
            <a:pPr marL="0" indent="0">
              <a:buNone/>
            </a:pPr>
            <a:endParaRPr lang="it-IT" sz="1600" b="1"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ea typeface="+mn-lt"/>
              <a:cs typeface="Calibri" panose="020F0502020204030204" pitchFamily="34" charset="0"/>
            </a:endParaRPr>
          </a:p>
          <a:p>
            <a:pPr algn="just"/>
            <a:r>
              <a:rPr lang="en-US" sz="2400" dirty="0">
                <a:latin typeface="Calibri"/>
                <a:ea typeface="+mn-lt"/>
                <a:cs typeface="+mn-lt"/>
              </a:rPr>
              <a:t>Handicrafts/handcrafts are items that are constructed by hand using simple tools rather than mass production methods and equipment. While very similar to basic arts and crafts, there is one key difference with handicrafts. The items produced as a result of the efforts are designed for a specific function or use as well as being ornamental in nature. Handicrafts involve the creation of a wide range of objects, including clothing, religious symbols and jewelry, and different types of paper crafts.</a:t>
            </a:r>
            <a:endParaRPr lang="en-US" sz="2400" dirty="0">
              <a:latin typeface="Calibri"/>
              <a:cs typeface="Calibri"/>
            </a:endParaRPr>
          </a:p>
        </p:txBody>
      </p:sp>
    </p:spTree>
    <p:extLst>
      <p:ext uri="{BB962C8B-B14F-4D97-AF65-F5344CB8AC3E}">
        <p14:creationId xmlns:p14="http://schemas.microsoft.com/office/powerpoint/2010/main" val="3142848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4647426"/>
          </a:xfrm>
          <a:prstGeom prst="rect">
            <a:avLst/>
          </a:prstGeom>
          <a:noFill/>
        </p:spPr>
        <p:txBody>
          <a:bodyPr wrap="square" lIns="91440" tIns="45720" rIns="91440" bIns="45720" anchor="t">
            <a:spAutoFit/>
          </a:bodyPr>
          <a:lstStyle/>
          <a:p>
            <a:r>
              <a:rPr lang="en-US" sz="2400" b="1" i="1" u="sng" dirty="0">
                <a:latin typeface="Calibri"/>
                <a:cs typeface="Calibri"/>
              </a:rPr>
              <a:t>MOST TYPICAL TYPES OF HANDCRAFTS</a:t>
            </a:r>
            <a:endParaRPr lang="en-US" sz="2400" b="1" i="1" u="sng" dirty="0">
              <a:latin typeface="Calibri" panose="020F0502020204030204" pitchFamily="34" charset="0"/>
              <a:cs typeface="Calibri" panose="020F0502020204030204" pitchFamily="34" charset="0"/>
            </a:endParaRPr>
          </a:p>
          <a:p>
            <a:pPr marL="0" indent="0">
              <a:buNone/>
            </a:pPr>
            <a:endParaRPr lang="it-IT" sz="1600" b="1" dirty="0">
              <a:latin typeface="Calibri" panose="020F0502020204030204" pitchFamily="34" charset="0"/>
              <a:cs typeface="Calibri" panose="020F0502020204030204" pitchFamily="34" charset="0"/>
            </a:endParaRPr>
          </a:p>
          <a:p>
            <a:pPr marL="0" indent="0" algn="just">
              <a:buNone/>
            </a:pPr>
            <a:endParaRPr lang="en-US" sz="1600" dirty="0">
              <a:latin typeface="Calibri" panose="020F0502020204030204" pitchFamily="34" charset="0"/>
              <a:cs typeface="Calibri" panose="020F0502020204030204" pitchFamily="34" charset="0"/>
            </a:endParaRPr>
          </a:p>
          <a:p>
            <a:pPr algn="just"/>
            <a:r>
              <a:rPr lang="en-US" sz="2400" dirty="0">
                <a:latin typeface="Calibri"/>
                <a:ea typeface="+mn-lt"/>
                <a:cs typeface="+mn-lt"/>
              </a:rPr>
              <a:t>Two of the most common forms of handicrafts are </a:t>
            </a:r>
            <a:r>
              <a:rPr lang="en-US" sz="2400" b="1" dirty="0">
                <a:latin typeface="Calibri"/>
                <a:ea typeface="+mn-lt"/>
                <a:cs typeface="+mn-lt"/>
              </a:rPr>
              <a:t>knitting</a:t>
            </a:r>
            <a:r>
              <a:rPr lang="en-US" sz="2400" dirty="0">
                <a:latin typeface="Calibri"/>
                <a:ea typeface="+mn-lt"/>
                <a:cs typeface="+mn-lt"/>
              </a:rPr>
              <a:t> and </a:t>
            </a:r>
            <a:r>
              <a:rPr lang="en-US" sz="2400" b="1" dirty="0">
                <a:latin typeface="Calibri"/>
                <a:ea typeface="+mn-lt"/>
                <a:cs typeface="+mn-lt"/>
              </a:rPr>
              <a:t>crocheting</a:t>
            </a:r>
            <a:r>
              <a:rPr lang="en-US" sz="2400" dirty="0">
                <a:latin typeface="Calibri"/>
                <a:ea typeface="+mn-lt"/>
                <a:cs typeface="+mn-lt"/>
              </a:rPr>
              <a:t>. Both pastimes are capable of producing many different items that are both appealing to the eye and very practical. Knitting is a popular means of creating clothing such as sweaters, mittens, and stocking caps. Crocheting can be used to produce unique and visually appealing products for use in the home, such as pillow covers, table coverings, doilies, and </a:t>
            </a:r>
            <a:r>
              <a:rPr lang="en-US" sz="2400" dirty="0" err="1">
                <a:latin typeface="Calibri"/>
                <a:ea typeface="+mn-lt"/>
                <a:cs typeface="+mn-lt"/>
              </a:rPr>
              <a:t>afghan</a:t>
            </a:r>
            <a:r>
              <a:rPr lang="en-US" sz="2400" dirty="0">
                <a:latin typeface="Calibri"/>
                <a:ea typeface="+mn-lt"/>
                <a:cs typeface="+mn-lt"/>
              </a:rPr>
              <a:t> throws. Both methods allow for creating interesting color palettes and designs as well as going with simple color schemes for a more subdued look.</a:t>
            </a:r>
            <a:endParaRPr lang="en-US" dirty="0">
              <a:latin typeface="Calibri"/>
            </a:endParaRPr>
          </a:p>
        </p:txBody>
      </p:sp>
    </p:spTree>
    <p:extLst>
      <p:ext uri="{BB962C8B-B14F-4D97-AF65-F5344CB8AC3E}">
        <p14:creationId xmlns:p14="http://schemas.microsoft.com/office/powerpoint/2010/main" val="345061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4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45">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47" name="Oval 46">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5" name="Picture 3">
            <a:extLst>
              <a:ext uri="{FF2B5EF4-FFF2-40B4-BE49-F238E27FC236}">
                <a16:creationId xmlns:a16="http://schemas.microsoft.com/office/drawing/2014/main" id="{0505AAB0-5CA7-4A4F-8EA1-CECC719C1FAC}"/>
              </a:ext>
            </a:extLst>
          </p:cNvPr>
          <p:cNvPicPr>
            <a:picLocks noChangeAspect="1"/>
          </p:cNvPicPr>
          <p:nvPr/>
        </p:nvPicPr>
        <p:blipFill rotWithShape="1">
          <a:blip r:embed="rId2"/>
          <a:srcRect l="22382" r="16764"/>
          <a:stretch/>
        </p:blipFill>
        <p:spPr>
          <a:xfrm>
            <a:off x="19" y="1"/>
            <a:ext cx="3087593" cy="6858000"/>
          </a:xfrm>
          <a:prstGeom prst="rect">
            <a:avLst/>
          </a:prstGeom>
        </p:spPr>
      </p:pic>
      <p:cxnSp>
        <p:nvCxnSpPr>
          <p:cNvPr id="55" name="Straight Connector 54">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F7ECCA81-0FD9-47CB-AFBD-19FC389A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643" y="17605"/>
            <a:ext cx="2263182" cy="13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7.jpg">
            <a:extLst>
              <a:ext uri="{FF2B5EF4-FFF2-40B4-BE49-F238E27FC236}">
                <a16:creationId xmlns:a16="http://schemas.microsoft.com/office/drawing/2014/main" id="{9860015D-7F40-42F5-A01A-2C7CC83345B0}"/>
              </a:ext>
            </a:extLst>
          </p:cNvPr>
          <p:cNvPicPr/>
          <p:nvPr/>
        </p:nvPicPr>
        <p:blipFill>
          <a:blip r:embed="rId4"/>
          <a:srcRect/>
          <a:stretch>
            <a:fillRect/>
          </a:stretch>
        </p:blipFill>
        <p:spPr>
          <a:xfrm>
            <a:off x="9599329" y="6196330"/>
            <a:ext cx="2512695" cy="552450"/>
          </a:xfrm>
          <a:prstGeom prst="rect">
            <a:avLst/>
          </a:prstGeom>
          <a:ln/>
        </p:spPr>
      </p:pic>
      <p:sp>
        <p:nvSpPr>
          <p:cNvPr id="19" name="CasellaDiTesto 18">
            <a:extLst>
              <a:ext uri="{FF2B5EF4-FFF2-40B4-BE49-F238E27FC236}">
                <a16:creationId xmlns:a16="http://schemas.microsoft.com/office/drawing/2014/main" id="{7663B926-EA09-4D52-9329-C0C50145A9FE}"/>
              </a:ext>
            </a:extLst>
          </p:cNvPr>
          <p:cNvSpPr txBox="1"/>
          <p:nvPr/>
        </p:nvSpPr>
        <p:spPr>
          <a:xfrm>
            <a:off x="3500574" y="1036073"/>
            <a:ext cx="7991515" cy="5355312"/>
          </a:xfrm>
          <a:prstGeom prst="rect">
            <a:avLst/>
          </a:prstGeom>
          <a:noFill/>
        </p:spPr>
        <p:txBody>
          <a:bodyPr wrap="square" lIns="91440" tIns="45720" rIns="91440" bIns="45720" anchor="t">
            <a:spAutoFit/>
          </a:bodyPr>
          <a:lstStyle/>
          <a:p>
            <a:r>
              <a:rPr lang="en-US" sz="2400" b="1" i="1" u="sng" dirty="0">
                <a:latin typeface="Calibri"/>
                <a:cs typeface="Calibri"/>
              </a:rPr>
              <a:t>MOST TYPICAL TYPES OF HANDCRAFTS</a:t>
            </a:r>
            <a:endParaRPr lang="en-US" sz="2400" b="1" i="1" u="sng" dirty="0">
              <a:latin typeface="Calibri" panose="020F0502020204030204" pitchFamily="34" charset="0"/>
              <a:cs typeface="Calibri" panose="020F0502020204030204" pitchFamily="34" charset="0"/>
            </a:endParaRPr>
          </a:p>
          <a:p>
            <a:pPr marL="0" indent="0">
              <a:buNone/>
            </a:pPr>
            <a:endParaRPr lang="it-IT" sz="1600" b="1" dirty="0">
              <a:latin typeface="Calibri" panose="020F0502020204030204" pitchFamily="34" charset="0"/>
              <a:cs typeface="Calibri" panose="020F0502020204030204" pitchFamily="34" charset="0"/>
            </a:endParaRPr>
          </a:p>
          <a:p>
            <a:pPr marL="0" indent="0" algn="just">
              <a:buNone/>
            </a:pPr>
            <a:endParaRPr lang="en-US" sz="1600" dirty="0">
              <a:latin typeface="Calibri" panose="020F0502020204030204" pitchFamily="34" charset="0"/>
              <a:cs typeface="Calibri" panose="020F0502020204030204" pitchFamily="34" charset="0"/>
            </a:endParaRPr>
          </a:p>
          <a:p>
            <a:pPr algn="just"/>
            <a:r>
              <a:rPr lang="en-US" sz="2200" b="1" dirty="0">
                <a:latin typeface="Calibri"/>
                <a:ea typeface="+mn-lt"/>
                <a:cs typeface="+mn-lt"/>
              </a:rPr>
              <a:t>Jewelry making</a:t>
            </a:r>
            <a:r>
              <a:rPr lang="en-US" sz="2200" dirty="0">
                <a:latin typeface="Calibri"/>
                <a:ea typeface="+mn-lt"/>
                <a:cs typeface="+mn-lt"/>
              </a:rPr>
              <a:t> is another example of handicrafts. The jewelry pieces created may use a combination of metal and various types of stones. However, paper crafts can also be used to create interesting designs for earrings, necklaces, ankle bracelets, or rings. Whatever the choice of materials, they are worked and shaped using simple hand tools, which give each piece a sense of being unique rather than uniform look. </a:t>
            </a:r>
          </a:p>
          <a:p>
            <a:pPr algn="just"/>
            <a:r>
              <a:rPr lang="en-US" sz="2200" b="1" dirty="0">
                <a:latin typeface="Calibri"/>
                <a:ea typeface="+mn-lt"/>
                <a:cs typeface="+mn-lt"/>
              </a:rPr>
              <a:t>Beading and embroidery</a:t>
            </a:r>
            <a:r>
              <a:rPr lang="en-US" sz="2200" dirty="0">
                <a:latin typeface="Calibri"/>
                <a:ea typeface="+mn-lt"/>
                <a:cs typeface="+mn-lt"/>
              </a:rPr>
              <a:t> are also fun pastimes that are classified as handicrafts. Beadwork can be used to enhance the look of any type of garment ranging from blouses and skirts to shawls and </a:t>
            </a:r>
            <a:r>
              <a:rPr lang="en-US" sz="2200" dirty="0" err="1">
                <a:latin typeface="Calibri"/>
                <a:ea typeface="+mn-lt"/>
                <a:cs typeface="+mn-lt"/>
              </a:rPr>
              <a:t>headcoverings</a:t>
            </a:r>
            <a:r>
              <a:rPr lang="en-US" sz="2200" dirty="0">
                <a:latin typeface="Calibri"/>
                <a:ea typeface="+mn-lt"/>
                <a:cs typeface="+mn-lt"/>
              </a:rPr>
              <a:t>. Sweaters sometimes feature beadwork as a means of adding a touch of elegance to the front or shoulders of the garment.</a:t>
            </a:r>
            <a:endParaRPr lang="en-US" sz="2200" dirty="0">
              <a:latin typeface="Calibri"/>
            </a:endParaRPr>
          </a:p>
        </p:txBody>
      </p:sp>
    </p:spTree>
    <p:extLst>
      <p:ext uri="{BB962C8B-B14F-4D97-AF65-F5344CB8AC3E}">
        <p14:creationId xmlns:p14="http://schemas.microsoft.com/office/powerpoint/2010/main" val="642081486"/>
      </p:ext>
    </p:extLst>
  </p:cSld>
  <p:clrMapOvr>
    <a:masterClrMapping/>
  </p:clrMapOvr>
</p:sld>
</file>

<file path=ppt/theme/theme1.xml><?xml version="1.0" encoding="utf-8"?>
<a:theme xmlns:a="http://schemas.openxmlformats.org/drawingml/2006/main" name="PunchcardVTI">
  <a:themeElements>
    <a:clrScheme name="AnalogousFromRegularSeed_2SEEDS">
      <a:dk1>
        <a:srgbClr val="000000"/>
      </a:dk1>
      <a:lt1>
        <a:srgbClr val="FFFFFF"/>
      </a:lt1>
      <a:dk2>
        <a:srgbClr val="23393E"/>
      </a:dk2>
      <a:lt2>
        <a:srgbClr val="E2E8E3"/>
      </a:lt2>
      <a:accent1>
        <a:srgbClr val="D517BA"/>
      </a:accent1>
      <a:accent2>
        <a:srgbClr val="B229E7"/>
      </a:accent2>
      <a:accent3>
        <a:srgbClr val="E7297D"/>
      </a:accent3>
      <a:accent4>
        <a:srgbClr val="14BB17"/>
      </a:accent4>
      <a:accent5>
        <a:srgbClr val="21BA63"/>
      </a:accent5>
      <a:accent6>
        <a:srgbClr val="14B89F"/>
      </a:accent6>
      <a:hlink>
        <a:srgbClr val="31953F"/>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4473</TotalTime>
  <Words>12265</Words>
  <Application>Microsoft Office PowerPoint</Application>
  <PresentationFormat>Widescreen</PresentationFormat>
  <Paragraphs>746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PunchcardVTI</vt:lpstr>
      <vt:lpstr> QuarantinART  Inspire adults to explore their artistic side KA227-5C93146E KA2 - Cooperation for innovation and exchange of good practice                                                KA227 – Partnerships for the Creative World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QuarantinART  Inspiring Adults explore their artistic side  KA227-5C93146E KA2 - Cooperation for innovation and the exchange of good practices  KA227 - Partnerships for Creativity</dc:title>
  <dc:creator>951</dc:creator>
  <cp:lastModifiedBy>USER</cp:lastModifiedBy>
  <cp:revision>700</cp:revision>
  <dcterms:created xsi:type="dcterms:W3CDTF">2022-03-04T09:37:59Z</dcterms:created>
  <dcterms:modified xsi:type="dcterms:W3CDTF">2022-10-15T23:13:26Z</dcterms:modified>
</cp:coreProperties>
</file>